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sldIdLst>
    <p:sldId id="263" r:id="rId2"/>
    <p:sldId id="269" r:id="rId3"/>
    <p:sldId id="280" r:id="rId4"/>
    <p:sldId id="283" r:id="rId5"/>
    <p:sldId id="281" r:id="rId6"/>
    <p:sldId id="284" r:id="rId7"/>
    <p:sldId id="285" r:id="rId8"/>
    <p:sldId id="286" r:id="rId9"/>
    <p:sldId id="265" r:id="rId10"/>
    <p:sldId id="287" r:id="rId11"/>
    <p:sldId id="288" r:id="rId12"/>
    <p:sldId id="289" r:id="rId13"/>
    <p:sldId id="294" r:id="rId14"/>
    <p:sldId id="264" r:id="rId15"/>
    <p:sldId id="290" r:id="rId16"/>
    <p:sldId id="291" r:id="rId17"/>
    <p:sldId id="292" r:id="rId18"/>
    <p:sldId id="296" r:id="rId19"/>
    <p:sldId id="297" r:id="rId20"/>
    <p:sldId id="298" r:id="rId21"/>
    <p:sldId id="299" r:id="rId22"/>
    <p:sldId id="300" r:id="rId23"/>
    <p:sldId id="301" r:id="rId24"/>
    <p:sldId id="302" r:id="rId25"/>
    <p:sldId id="303" r:id="rId26"/>
    <p:sldId id="282" r:id="rId27"/>
    <p:sldId id="277" r:id="rId28"/>
    <p:sldId id="272" r:id="rId29"/>
    <p:sldId id="274" r:id="rId30"/>
    <p:sldId id="275" r:id="rId31"/>
    <p:sldId id="271" r:id="rId32"/>
    <p:sldId id="270" r:id="rId33"/>
    <p:sldId id="261" r:id="rId34"/>
    <p:sldId id="267" r:id="rId35"/>
    <p:sldId id="278" r:id="rId36"/>
    <p:sldId id="279" r:id="rId37"/>
    <p:sldId id="268" r:id="rId38"/>
    <p:sldId id="259" r:id="rId39"/>
    <p:sldId id="276" r:id="rId40"/>
    <p:sldId id="262" r:id="rId41"/>
    <p:sldId id="256" r:id="rId42"/>
    <p:sldId id="257" r:id="rId43"/>
    <p:sldId id="258" r:id="rId44"/>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498D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8" d="100"/>
          <a:sy n="88" d="100"/>
        </p:scale>
        <p:origin x="684" y="6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endParaRPr lang="en-US" dirty="0"/>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BA047FB-B195-4EE2-BA73-388DC0E8B0D1}" type="datetimeFigureOut">
              <a:rPr lang="en-CA" smtClean="0"/>
              <a:t>2020-05-30</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9A8DF307-82E0-42D9-A91F-942601E73F60}" type="slidenum">
              <a:rPr lang="en-CA" smtClean="0"/>
              <a:t>‹#›</a:t>
            </a:fld>
            <a:endParaRPr lang="en-CA"/>
          </a:p>
        </p:txBody>
      </p:sp>
    </p:spTree>
    <p:extLst>
      <p:ext uri="{BB962C8B-B14F-4D97-AF65-F5344CB8AC3E}">
        <p14:creationId xmlns:p14="http://schemas.microsoft.com/office/powerpoint/2010/main" val="8512192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BA047FB-B195-4EE2-BA73-388DC0E8B0D1}" type="datetimeFigureOut">
              <a:rPr lang="en-CA" smtClean="0"/>
              <a:t>2020-05-30</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9A8DF307-82E0-42D9-A91F-942601E73F60}" type="slidenum">
              <a:rPr lang="en-CA" smtClean="0"/>
              <a:t>‹#›</a:t>
            </a:fld>
            <a:endParaRPr lang="en-CA"/>
          </a:p>
        </p:txBody>
      </p:sp>
    </p:spTree>
    <p:extLst>
      <p:ext uri="{BB962C8B-B14F-4D97-AF65-F5344CB8AC3E}">
        <p14:creationId xmlns:p14="http://schemas.microsoft.com/office/powerpoint/2010/main" val="11159596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BA047FB-B195-4EE2-BA73-388DC0E8B0D1}" type="datetimeFigureOut">
              <a:rPr lang="en-CA" smtClean="0"/>
              <a:t>2020-05-30</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9A8DF307-82E0-42D9-A91F-942601E73F60}" type="slidenum">
              <a:rPr lang="en-CA" smtClean="0"/>
              <a:t>‹#›</a:t>
            </a:fld>
            <a:endParaRPr lang="en-CA"/>
          </a:p>
        </p:txBody>
      </p:sp>
    </p:spTree>
    <p:extLst>
      <p:ext uri="{BB962C8B-B14F-4D97-AF65-F5344CB8AC3E}">
        <p14:creationId xmlns:p14="http://schemas.microsoft.com/office/powerpoint/2010/main" val="22624432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BA047FB-B195-4EE2-BA73-388DC0E8B0D1}" type="datetimeFigureOut">
              <a:rPr lang="en-CA" smtClean="0"/>
              <a:t>2020-05-30</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9A8DF307-82E0-42D9-A91F-942601E73F60}" type="slidenum">
              <a:rPr lang="en-CA" smtClean="0"/>
              <a:t>‹#›</a:t>
            </a:fld>
            <a:endParaRPr lang="en-CA"/>
          </a:p>
        </p:txBody>
      </p:sp>
    </p:spTree>
    <p:extLst>
      <p:ext uri="{BB962C8B-B14F-4D97-AF65-F5344CB8AC3E}">
        <p14:creationId xmlns:p14="http://schemas.microsoft.com/office/powerpoint/2010/main" val="27086517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en-US"/>
              <a:t>Click to edit Master title style</a:t>
            </a:r>
            <a:endParaRPr lang="en-US" dirty="0"/>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BA047FB-B195-4EE2-BA73-388DC0E8B0D1}" type="datetimeFigureOut">
              <a:rPr lang="en-CA" smtClean="0"/>
              <a:t>2020-05-30</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9A8DF307-82E0-42D9-A91F-942601E73F60}" type="slidenum">
              <a:rPr lang="en-CA" smtClean="0"/>
              <a:t>‹#›</a:t>
            </a:fld>
            <a:endParaRPr lang="en-CA"/>
          </a:p>
        </p:txBody>
      </p:sp>
    </p:spTree>
    <p:extLst>
      <p:ext uri="{BB962C8B-B14F-4D97-AF65-F5344CB8AC3E}">
        <p14:creationId xmlns:p14="http://schemas.microsoft.com/office/powerpoint/2010/main" val="7830323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BA047FB-B195-4EE2-BA73-388DC0E8B0D1}" type="datetimeFigureOut">
              <a:rPr lang="en-CA" smtClean="0"/>
              <a:t>2020-05-30</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9A8DF307-82E0-42D9-A91F-942601E73F60}" type="slidenum">
              <a:rPr lang="en-CA" smtClean="0"/>
              <a:t>‹#›</a:t>
            </a:fld>
            <a:endParaRPr lang="en-CA"/>
          </a:p>
        </p:txBody>
      </p:sp>
    </p:spTree>
    <p:extLst>
      <p:ext uri="{BB962C8B-B14F-4D97-AF65-F5344CB8AC3E}">
        <p14:creationId xmlns:p14="http://schemas.microsoft.com/office/powerpoint/2010/main" val="42205816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BA047FB-B195-4EE2-BA73-388DC0E8B0D1}" type="datetimeFigureOut">
              <a:rPr lang="en-CA" smtClean="0"/>
              <a:t>2020-05-30</a:t>
            </a:fld>
            <a:endParaRPr lang="en-CA"/>
          </a:p>
        </p:txBody>
      </p:sp>
      <p:sp>
        <p:nvSpPr>
          <p:cNvPr id="8" name="Footer Placeholder 7"/>
          <p:cNvSpPr>
            <a:spLocks noGrp="1"/>
          </p:cNvSpPr>
          <p:nvPr>
            <p:ph type="ftr" sz="quarter" idx="11"/>
          </p:nvPr>
        </p:nvSpPr>
        <p:spPr/>
        <p:txBody>
          <a:bodyPr/>
          <a:lstStyle/>
          <a:p>
            <a:endParaRPr lang="en-CA"/>
          </a:p>
        </p:txBody>
      </p:sp>
      <p:sp>
        <p:nvSpPr>
          <p:cNvPr id="9" name="Slide Number Placeholder 8"/>
          <p:cNvSpPr>
            <a:spLocks noGrp="1"/>
          </p:cNvSpPr>
          <p:nvPr>
            <p:ph type="sldNum" sz="quarter" idx="12"/>
          </p:nvPr>
        </p:nvSpPr>
        <p:spPr/>
        <p:txBody>
          <a:bodyPr/>
          <a:lstStyle/>
          <a:p>
            <a:fld id="{9A8DF307-82E0-42D9-A91F-942601E73F60}" type="slidenum">
              <a:rPr lang="en-CA" smtClean="0"/>
              <a:t>‹#›</a:t>
            </a:fld>
            <a:endParaRPr lang="en-CA"/>
          </a:p>
        </p:txBody>
      </p:sp>
    </p:spTree>
    <p:extLst>
      <p:ext uri="{BB962C8B-B14F-4D97-AF65-F5344CB8AC3E}">
        <p14:creationId xmlns:p14="http://schemas.microsoft.com/office/powerpoint/2010/main" val="23061780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BA047FB-B195-4EE2-BA73-388DC0E8B0D1}" type="datetimeFigureOut">
              <a:rPr lang="en-CA" smtClean="0"/>
              <a:t>2020-05-30</a:t>
            </a:fld>
            <a:endParaRPr lang="en-CA"/>
          </a:p>
        </p:txBody>
      </p:sp>
      <p:sp>
        <p:nvSpPr>
          <p:cNvPr id="4" name="Footer Placeholder 3"/>
          <p:cNvSpPr>
            <a:spLocks noGrp="1"/>
          </p:cNvSpPr>
          <p:nvPr>
            <p:ph type="ftr" sz="quarter" idx="11"/>
          </p:nvPr>
        </p:nvSpPr>
        <p:spPr/>
        <p:txBody>
          <a:bodyPr/>
          <a:lstStyle/>
          <a:p>
            <a:endParaRPr lang="en-CA"/>
          </a:p>
        </p:txBody>
      </p:sp>
      <p:sp>
        <p:nvSpPr>
          <p:cNvPr id="5" name="Slide Number Placeholder 4"/>
          <p:cNvSpPr>
            <a:spLocks noGrp="1"/>
          </p:cNvSpPr>
          <p:nvPr>
            <p:ph type="sldNum" sz="quarter" idx="12"/>
          </p:nvPr>
        </p:nvSpPr>
        <p:spPr/>
        <p:txBody>
          <a:bodyPr/>
          <a:lstStyle/>
          <a:p>
            <a:fld id="{9A8DF307-82E0-42D9-A91F-942601E73F60}" type="slidenum">
              <a:rPr lang="en-CA" smtClean="0"/>
              <a:t>‹#›</a:t>
            </a:fld>
            <a:endParaRPr lang="en-CA"/>
          </a:p>
        </p:txBody>
      </p:sp>
    </p:spTree>
    <p:extLst>
      <p:ext uri="{BB962C8B-B14F-4D97-AF65-F5344CB8AC3E}">
        <p14:creationId xmlns:p14="http://schemas.microsoft.com/office/powerpoint/2010/main" val="666342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BA047FB-B195-4EE2-BA73-388DC0E8B0D1}" type="datetimeFigureOut">
              <a:rPr lang="en-CA" smtClean="0"/>
              <a:t>2020-05-30</a:t>
            </a:fld>
            <a:endParaRPr lang="en-CA"/>
          </a:p>
        </p:txBody>
      </p:sp>
      <p:sp>
        <p:nvSpPr>
          <p:cNvPr id="3" name="Footer Placeholder 2"/>
          <p:cNvSpPr>
            <a:spLocks noGrp="1"/>
          </p:cNvSpPr>
          <p:nvPr>
            <p:ph type="ftr" sz="quarter" idx="11"/>
          </p:nvPr>
        </p:nvSpPr>
        <p:spPr/>
        <p:txBody>
          <a:bodyPr/>
          <a:lstStyle/>
          <a:p>
            <a:endParaRPr lang="en-CA"/>
          </a:p>
        </p:txBody>
      </p:sp>
      <p:sp>
        <p:nvSpPr>
          <p:cNvPr id="4" name="Slide Number Placeholder 3"/>
          <p:cNvSpPr>
            <a:spLocks noGrp="1"/>
          </p:cNvSpPr>
          <p:nvPr>
            <p:ph type="sldNum" sz="quarter" idx="12"/>
          </p:nvPr>
        </p:nvSpPr>
        <p:spPr/>
        <p:txBody>
          <a:bodyPr/>
          <a:lstStyle/>
          <a:p>
            <a:fld id="{9A8DF307-82E0-42D9-A91F-942601E73F60}" type="slidenum">
              <a:rPr lang="en-CA" smtClean="0"/>
              <a:t>‹#›</a:t>
            </a:fld>
            <a:endParaRPr lang="en-CA"/>
          </a:p>
        </p:txBody>
      </p:sp>
    </p:spTree>
    <p:extLst>
      <p:ext uri="{BB962C8B-B14F-4D97-AF65-F5344CB8AC3E}">
        <p14:creationId xmlns:p14="http://schemas.microsoft.com/office/powerpoint/2010/main" val="31947355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8BA047FB-B195-4EE2-BA73-388DC0E8B0D1}" type="datetimeFigureOut">
              <a:rPr lang="en-CA" smtClean="0"/>
              <a:t>2020-05-30</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9A8DF307-82E0-42D9-A91F-942601E73F60}" type="slidenum">
              <a:rPr lang="en-CA" smtClean="0"/>
              <a:t>‹#›</a:t>
            </a:fld>
            <a:endParaRPr lang="en-CA"/>
          </a:p>
        </p:txBody>
      </p:sp>
    </p:spTree>
    <p:extLst>
      <p:ext uri="{BB962C8B-B14F-4D97-AF65-F5344CB8AC3E}">
        <p14:creationId xmlns:p14="http://schemas.microsoft.com/office/powerpoint/2010/main" val="22477204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8BA047FB-B195-4EE2-BA73-388DC0E8B0D1}" type="datetimeFigureOut">
              <a:rPr lang="en-CA" smtClean="0"/>
              <a:t>2020-05-30</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9A8DF307-82E0-42D9-A91F-942601E73F60}" type="slidenum">
              <a:rPr lang="en-CA" smtClean="0"/>
              <a:t>‹#›</a:t>
            </a:fld>
            <a:endParaRPr lang="en-CA"/>
          </a:p>
        </p:txBody>
      </p:sp>
    </p:spTree>
    <p:extLst>
      <p:ext uri="{BB962C8B-B14F-4D97-AF65-F5344CB8AC3E}">
        <p14:creationId xmlns:p14="http://schemas.microsoft.com/office/powerpoint/2010/main" val="37841888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8BA047FB-B195-4EE2-BA73-388DC0E8B0D1}" type="datetimeFigureOut">
              <a:rPr lang="en-CA" smtClean="0"/>
              <a:t>2020-05-30</a:t>
            </a:fld>
            <a:endParaRPr lang="en-CA"/>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CA"/>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9A8DF307-82E0-42D9-A91F-942601E73F60}" type="slidenum">
              <a:rPr lang="en-CA" smtClean="0"/>
              <a:t>‹#›</a:t>
            </a:fld>
            <a:endParaRPr lang="en-CA"/>
          </a:p>
        </p:txBody>
      </p:sp>
    </p:spTree>
    <p:extLst>
      <p:ext uri="{BB962C8B-B14F-4D97-AF65-F5344CB8AC3E}">
        <p14:creationId xmlns:p14="http://schemas.microsoft.com/office/powerpoint/2010/main" val="339302123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xml"/><Relationship Id="rId5" Type="http://schemas.openxmlformats.org/officeDocument/2006/relationships/image" Target="../media/image19.png"/><Relationship Id="rId4" Type="http://schemas.openxmlformats.org/officeDocument/2006/relationships/image" Target="../media/image18.png"/></Relationships>
</file>

<file path=ppt/slides/_rels/slide25.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6.png"/><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 computer on a table&#10;&#10;Description automatically generated">
            <a:extLst>
              <a:ext uri="{FF2B5EF4-FFF2-40B4-BE49-F238E27FC236}">
                <a16:creationId xmlns:a16="http://schemas.microsoft.com/office/drawing/2014/main" id="{3DD65F81-B01B-4037-9508-EB64259AEBE3}"/>
              </a:ext>
            </a:extLst>
          </p:cNvPr>
          <p:cNvPicPr>
            <a:picLocks noChangeAspect="1"/>
          </p:cNvPicPr>
          <p:nvPr/>
        </p:nvPicPr>
        <p:blipFill rotWithShape="1">
          <a:blip r:embed="rId2">
            <a:extLst>
              <a:ext uri="{28A0092B-C50C-407E-A947-70E740481C1C}">
                <a14:useLocalDpi xmlns:a14="http://schemas.microsoft.com/office/drawing/2010/main" val="0"/>
              </a:ext>
            </a:extLst>
          </a:blip>
          <a:srcRect t="11218" b="4513"/>
          <a:stretch/>
        </p:blipFill>
        <p:spPr>
          <a:xfrm>
            <a:off x="20" y="10"/>
            <a:ext cx="9143980" cy="5143490"/>
          </a:xfrm>
          <a:prstGeom prst="rect">
            <a:avLst/>
          </a:prstGeom>
        </p:spPr>
      </p:pic>
      <p:sp>
        <p:nvSpPr>
          <p:cNvPr id="9" name="Rectangle 8">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990106"/>
            <a:ext cx="9144000" cy="552413"/>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EE132EC7-E880-47B6-A860-995AFAC4C152}"/>
              </a:ext>
            </a:extLst>
          </p:cNvPr>
          <p:cNvSpPr txBox="1"/>
          <p:nvPr/>
        </p:nvSpPr>
        <p:spPr>
          <a:xfrm>
            <a:off x="392906" y="3987930"/>
            <a:ext cx="8408194" cy="558627"/>
          </a:xfrm>
          <a:prstGeom prst="rect">
            <a:avLst/>
          </a:prstGeom>
        </p:spPr>
        <p:txBody>
          <a:bodyPr vert="horz" lIns="91440" tIns="45720" rIns="91440" bIns="45720" rtlCol="0" anchor="ctr">
            <a:normAutofit/>
          </a:bodyPr>
          <a:lstStyle/>
          <a:p>
            <a:pPr algn="ctr" defTabSz="914400">
              <a:lnSpc>
                <a:spcPct val="90000"/>
              </a:lnSpc>
              <a:spcBef>
                <a:spcPct val="0"/>
              </a:spcBef>
              <a:spcAft>
                <a:spcPts val="600"/>
              </a:spcAft>
            </a:pPr>
            <a:r>
              <a:rPr lang="en-US" sz="2700" b="1" spc="600" dirty="0">
                <a:solidFill>
                  <a:schemeClr val="tx1">
                    <a:lumMod val="85000"/>
                    <a:lumOff val="15000"/>
                  </a:schemeClr>
                </a:solidFill>
                <a:latin typeface="+mj-lt"/>
                <a:ea typeface="+mj-ea"/>
                <a:cs typeface="+mj-cs"/>
              </a:rPr>
              <a:t>CONTENT UNDER DEVELOPMENT…</a:t>
            </a:r>
          </a:p>
        </p:txBody>
      </p:sp>
      <p:cxnSp>
        <p:nvCxnSpPr>
          <p:cNvPr id="11" name="Straight Connector 10">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3931487"/>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4601139"/>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pic>
        <p:nvPicPr>
          <p:cNvPr id="1026" name="Picture 2" descr="Image result for loading png white">
            <a:extLst>
              <a:ext uri="{FF2B5EF4-FFF2-40B4-BE49-F238E27FC236}">
                <a16:creationId xmlns:a16="http://schemas.microsoft.com/office/drawing/2014/main" id="{0DE3164C-728F-4B51-A1D0-9CB60D4907B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579" t="32864" r="21086" b="30162"/>
          <a:stretch/>
        </p:blipFill>
        <p:spPr bwMode="auto">
          <a:xfrm>
            <a:off x="3101479" y="909201"/>
            <a:ext cx="2941041" cy="1048539"/>
          </a:xfrm>
          <a:prstGeom prst="rect">
            <a:avLst/>
          </a:prstGeom>
          <a:noFill/>
          <a:scene3d>
            <a:camera prst="perspectiveBelow"/>
            <a:lightRig rig="threePt" dir="t"/>
          </a:scene3d>
          <a:extLst>
            <a:ext uri="{909E8E84-426E-40DD-AFC4-6F175D3DCCD1}">
              <a14:hiddenFill xmlns:a14="http://schemas.microsoft.com/office/drawing/2010/main">
                <a:solidFill>
                  <a:srgbClr val="FFFFFF"/>
                </a:solidFill>
              </a14:hiddenFill>
            </a:ext>
          </a:extLst>
        </p:spPr>
      </p:pic>
      <p:cxnSp>
        <p:nvCxnSpPr>
          <p:cNvPr id="6" name="Straight Connector 5">
            <a:extLst>
              <a:ext uri="{FF2B5EF4-FFF2-40B4-BE49-F238E27FC236}">
                <a16:creationId xmlns:a16="http://schemas.microsoft.com/office/drawing/2014/main" id="{AC6EE3F7-6456-4642-BFFC-255F652A4019}"/>
              </a:ext>
            </a:extLst>
          </p:cNvPr>
          <p:cNvCxnSpPr/>
          <p:nvPr/>
        </p:nvCxnSpPr>
        <p:spPr>
          <a:xfrm>
            <a:off x="-500063" y="3907635"/>
            <a:ext cx="10494169" cy="0"/>
          </a:xfrm>
          <a:prstGeom prst="line">
            <a:avLst/>
          </a:prstGeom>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E2816342-D264-4E3A-AC67-3EA8578A6122}"/>
              </a:ext>
            </a:extLst>
          </p:cNvPr>
          <p:cNvCxnSpPr/>
          <p:nvPr/>
        </p:nvCxnSpPr>
        <p:spPr>
          <a:xfrm>
            <a:off x="-440534" y="3952875"/>
            <a:ext cx="10494169" cy="0"/>
          </a:xfrm>
          <a:prstGeom prst="line">
            <a:avLst/>
          </a:prstGeom>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3C400AEC-B6FD-4147-8562-3EF270B3A215}"/>
              </a:ext>
            </a:extLst>
          </p:cNvPr>
          <p:cNvCxnSpPr/>
          <p:nvPr/>
        </p:nvCxnSpPr>
        <p:spPr>
          <a:xfrm>
            <a:off x="-461965" y="3988595"/>
            <a:ext cx="10494169" cy="0"/>
          </a:xfrm>
          <a:prstGeom prst="line">
            <a:avLst/>
          </a:prstGeom>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A4B11953-DB35-4138-83B5-7CF50A5BD736}"/>
              </a:ext>
            </a:extLst>
          </p:cNvPr>
          <p:cNvCxnSpPr/>
          <p:nvPr/>
        </p:nvCxnSpPr>
        <p:spPr>
          <a:xfrm>
            <a:off x="-397671" y="4538667"/>
            <a:ext cx="10494169" cy="0"/>
          </a:xfrm>
          <a:prstGeom prst="line">
            <a:avLst/>
          </a:prstGeom>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8BA3F94A-8161-4A52-A888-99278D0E4E1E}"/>
              </a:ext>
            </a:extLst>
          </p:cNvPr>
          <p:cNvCxnSpPr/>
          <p:nvPr/>
        </p:nvCxnSpPr>
        <p:spPr>
          <a:xfrm>
            <a:off x="-369095" y="4574389"/>
            <a:ext cx="10494169" cy="0"/>
          </a:xfrm>
          <a:prstGeom prst="line">
            <a:avLst/>
          </a:prstGeom>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3F1ED387-CD19-4E6E-A4B8-6EF8DEF275C6}"/>
              </a:ext>
            </a:extLst>
          </p:cNvPr>
          <p:cNvCxnSpPr/>
          <p:nvPr/>
        </p:nvCxnSpPr>
        <p:spPr>
          <a:xfrm>
            <a:off x="-347663" y="4624391"/>
            <a:ext cx="10494169" cy="0"/>
          </a:xfrm>
          <a:prstGeom prst="line">
            <a:avLst/>
          </a:prstGeom>
        </p:spPr>
        <p:style>
          <a:lnRef idx="1">
            <a:schemeClr val="dk1"/>
          </a:lnRef>
          <a:fillRef idx="0">
            <a:schemeClr val="dk1"/>
          </a:fillRef>
          <a:effectRef idx="0">
            <a:schemeClr val="dk1"/>
          </a:effectRef>
          <a:fontRef idx="minor">
            <a:schemeClr val="tx1"/>
          </a:fontRef>
        </p:style>
      </p:cxnSp>
      <p:sp>
        <p:nvSpPr>
          <p:cNvPr id="18" name="TextBox 17">
            <a:extLst>
              <a:ext uri="{FF2B5EF4-FFF2-40B4-BE49-F238E27FC236}">
                <a16:creationId xmlns:a16="http://schemas.microsoft.com/office/drawing/2014/main" id="{06F15DB4-A428-4FE6-8A8E-6FDC3ACA46CB}"/>
              </a:ext>
            </a:extLst>
          </p:cNvPr>
          <p:cNvSpPr txBox="1"/>
          <p:nvPr/>
        </p:nvSpPr>
        <p:spPr>
          <a:xfrm>
            <a:off x="3412984" y="629133"/>
            <a:ext cx="2318029" cy="558627"/>
          </a:xfrm>
          <a:prstGeom prst="rect">
            <a:avLst/>
          </a:prstGeom>
        </p:spPr>
        <p:txBody>
          <a:bodyPr vert="horz" lIns="91440" tIns="45720" rIns="91440" bIns="45720" rtlCol="0" anchor="ctr">
            <a:normAutofit/>
            <a:scene3d>
              <a:camera prst="perspectiveBelow"/>
              <a:lightRig rig="threePt" dir="t"/>
            </a:scene3d>
          </a:bodyPr>
          <a:lstStyle/>
          <a:p>
            <a:pPr algn="ctr" defTabSz="914400">
              <a:lnSpc>
                <a:spcPct val="90000"/>
              </a:lnSpc>
              <a:spcBef>
                <a:spcPct val="0"/>
              </a:spcBef>
              <a:spcAft>
                <a:spcPts val="600"/>
              </a:spcAft>
            </a:pPr>
            <a:r>
              <a:rPr lang="en-US" sz="2700" b="1" spc="600" dirty="0">
                <a:solidFill>
                  <a:schemeClr val="bg1"/>
                </a:solidFill>
                <a:latin typeface="+mj-lt"/>
                <a:ea typeface="+mj-ea"/>
                <a:cs typeface="+mj-cs"/>
              </a:rPr>
              <a:t>sorry</a:t>
            </a:r>
          </a:p>
        </p:txBody>
      </p:sp>
    </p:spTree>
    <p:extLst>
      <p:ext uri="{BB962C8B-B14F-4D97-AF65-F5344CB8AC3E}">
        <p14:creationId xmlns:p14="http://schemas.microsoft.com/office/powerpoint/2010/main" val="17830896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C86A53D-3F5F-47FF-8B01-19146F73CAB6}"/>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
        <p:nvSpPr>
          <p:cNvPr id="32" name="TextBox 31">
            <a:extLst>
              <a:ext uri="{FF2B5EF4-FFF2-40B4-BE49-F238E27FC236}">
                <a16:creationId xmlns:a16="http://schemas.microsoft.com/office/drawing/2014/main" id="{BE7C965E-03EA-4DBC-AE72-29881CF8E71D}"/>
              </a:ext>
            </a:extLst>
          </p:cNvPr>
          <p:cNvSpPr txBox="1"/>
          <p:nvPr/>
        </p:nvSpPr>
        <p:spPr>
          <a:xfrm>
            <a:off x="832570" y="3680213"/>
            <a:ext cx="8018860"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F</a:t>
            </a:r>
            <a:r>
              <a:rPr lang="en-CA" sz="2000" dirty="0">
                <a:latin typeface="Segoe UI" panose="020B0502040204020203" pitchFamily="34" charset="0"/>
                <a:cs typeface="Segoe UI" panose="020B0502040204020203" pitchFamily="34" charset="0"/>
              </a:rPr>
              <a:t>INDINGS</a:t>
            </a:r>
            <a:endParaRPr lang="en-CA" sz="1600" dirty="0">
              <a:latin typeface="Segoe UI" panose="020B0502040204020203" pitchFamily="34" charset="0"/>
              <a:cs typeface="Segoe UI" panose="020B0502040204020203" pitchFamily="34" charset="0"/>
            </a:endParaRPr>
          </a:p>
          <a:p>
            <a:r>
              <a:rPr lang="en-US" sz="1600" dirty="0">
                <a:latin typeface="Segoe UI" panose="020B0502040204020203" pitchFamily="34" charset="0"/>
                <a:cs typeface="Segoe UI" panose="020B0502040204020203" pitchFamily="34" charset="0"/>
              </a:rPr>
              <a:t>The Per4ma shirt may contribute to an improved control of shoulder mobility, thereby limiting the risks of shoulder injuries.</a:t>
            </a:r>
            <a:endParaRPr lang="en-CA" sz="1600" dirty="0">
              <a:latin typeface="Segoe UI" panose="020B0502040204020203" pitchFamily="34" charset="0"/>
              <a:cs typeface="Segoe UI" panose="020B0502040204020203" pitchFamily="34" charset="0"/>
            </a:endParaRPr>
          </a:p>
        </p:txBody>
      </p:sp>
      <p:sp>
        <p:nvSpPr>
          <p:cNvPr id="10" name="TextBox 9">
            <a:extLst>
              <a:ext uri="{FF2B5EF4-FFF2-40B4-BE49-F238E27FC236}">
                <a16:creationId xmlns:a16="http://schemas.microsoft.com/office/drawing/2014/main" id="{EFB6FE4D-9C2B-4B51-88B7-74B75537E09C}"/>
              </a:ext>
            </a:extLst>
          </p:cNvPr>
          <p:cNvSpPr txBox="1"/>
          <p:nvPr/>
        </p:nvSpPr>
        <p:spPr>
          <a:xfrm>
            <a:off x="292570" y="1100155"/>
            <a:ext cx="8558860"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P</a:t>
            </a:r>
            <a:r>
              <a:rPr lang="en-CA" sz="2000" dirty="0">
                <a:latin typeface="Segoe UI" panose="020B0502040204020203" pitchFamily="34" charset="0"/>
                <a:cs typeface="Segoe UI" panose="020B0502040204020203" pitchFamily="34" charset="0"/>
              </a:rPr>
              <a:t>ARTNER</a:t>
            </a:r>
          </a:p>
          <a:p>
            <a:r>
              <a:rPr lang="en-US" sz="1600" dirty="0">
                <a:latin typeface="Segoe UI" panose="020B0502040204020203" pitchFamily="34" charset="0"/>
                <a:cs typeface="Segoe UI" panose="020B0502040204020203" pitchFamily="34" charset="0"/>
              </a:rPr>
              <a:t>Per4ma Sports Technology LTD is a Canadian company that designs compression garments with the objective to improve athletic performance and promote post-injury recovery</a:t>
            </a:r>
            <a:r>
              <a:rPr lang="en-CA" sz="1600" dirty="0">
                <a:latin typeface="Segoe UI" panose="020B0502040204020203" pitchFamily="34" charset="0"/>
                <a:cs typeface="Segoe UI" panose="020B0502040204020203" pitchFamily="34" charset="0"/>
              </a:rPr>
              <a:t>.</a:t>
            </a:r>
          </a:p>
        </p:txBody>
      </p:sp>
      <p:sp>
        <p:nvSpPr>
          <p:cNvPr id="29" name="Rectangle 28">
            <a:extLst>
              <a:ext uri="{FF2B5EF4-FFF2-40B4-BE49-F238E27FC236}">
                <a16:creationId xmlns:a16="http://schemas.microsoft.com/office/drawing/2014/main" id="{D0B24AB5-E1EE-4A71-AA89-56A93C9EED21}"/>
              </a:ext>
            </a:extLst>
          </p:cNvPr>
          <p:cNvSpPr/>
          <p:nvPr/>
        </p:nvSpPr>
        <p:spPr>
          <a:xfrm>
            <a:off x="832570" y="3680213"/>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8" name="Rectangle 17">
            <a:extLst>
              <a:ext uri="{FF2B5EF4-FFF2-40B4-BE49-F238E27FC236}">
                <a16:creationId xmlns:a16="http://schemas.microsoft.com/office/drawing/2014/main" id="{28A62D92-C9E2-43F7-94B1-CB43DA9E117B}"/>
              </a:ext>
            </a:extLst>
          </p:cNvPr>
          <p:cNvSpPr/>
          <p:nvPr/>
        </p:nvSpPr>
        <p:spPr>
          <a:xfrm>
            <a:off x="292570" y="1100155"/>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7" name="Rectangle: Rounded Corners 16">
            <a:extLst>
              <a:ext uri="{FF2B5EF4-FFF2-40B4-BE49-F238E27FC236}">
                <a16:creationId xmlns:a16="http://schemas.microsoft.com/office/drawing/2014/main" id="{4AB55AD7-C114-4E3E-9B0D-E850FA8228CD}"/>
              </a:ext>
            </a:extLst>
          </p:cNvPr>
          <p:cNvSpPr/>
          <p:nvPr/>
        </p:nvSpPr>
        <p:spPr>
          <a:xfrm>
            <a:off x="0" y="4898090"/>
            <a:ext cx="7020000" cy="540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31" name="TextBox 30">
            <a:extLst>
              <a:ext uri="{FF2B5EF4-FFF2-40B4-BE49-F238E27FC236}">
                <a16:creationId xmlns:a16="http://schemas.microsoft.com/office/drawing/2014/main" id="{86105C29-5D8E-4DFE-8071-4F6A881A653E}"/>
              </a:ext>
            </a:extLst>
          </p:cNvPr>
          <p:cNvSpPr txBox="1"/>
          <p:nvPr/>
        </p:nvSpPr>
        <p:spPr>
          <a:xfrm>
            <a:off x="537029" y="2387539"/>
            <a:ext cx="8314401"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P</a:t>
            </a:r>
            <a:r>
              <a:rPr lang="en-CA" sz="2000" dirty="0">
                <a:latin typeface="Segoe UI" panose="020B0502040204020203" pitchFamily="34" charset="0"/>
                <a:cs typeface="Segoe UI" panose="020B0502040204020203" pitchFamily="34" charset="0"/>
              </a:rPr>
              <a:t>URPOSE</a:t>
            </a:r>
            <a:endParaRPr lang="en-CA" sz="1600" dirty="0">
              <a:latin typeface="Segoe UI" panose="020B0502040204020203" pitchFamily="34" charset="0"/>
              <a:cs typeface="Segoe UI" panose="020B0502040204020203" pitchFamily="34" charset="0"/>
            </a:endParaRPr>
          </a:p>
          <a:p>
            <a:r>
              <a:rPr lang="en-US" sz="1600" dirty="0">
                <a:latin typeface="Segoe UI" panose="020B0502040204020203" pitchFamily="34" charset="0"/>
                <a:cs typeface="Segoe UI" panose="020B0502040204020203" pitchFamily="34" charset="0"/>
              </a:rPr>
              <a:t>Compare the Per4ma garments to a leading competitor and a control with respect to its effect on mobility and stability performances, posture, comfort and fatigue.</a:t>
            </a:r>
            <a:endParaRPr lang="en-CA" sz="1600" dirty="0">
              <a:latin typeface="Segoe UI" panose="020B0502040204020203" pitchFamily="34" charset="0"/>
              <a:cs typeface="Segoe UI" panose="020B0502040204020203" pitchFamily="34" charset="0"/>
            </a:endParaRPr>
          </a:p>
        </p:txBody>
      </p:sp>
      <p:sp>
        <p:nvSpPr>
          <p:cNvPr id="28" name="Rectangle 27">
            <a:extLst>
              <a:ext uri="{FF2B5EF4-FFF2-40B4-BE49-F238E27FC236}">
                <a16:creationId xmlns:a16="http://schemas.microsoft.com/office/drawing/2014/main" id="{6B23E860-4C37-4AD8-825C-92770B68794A}"/>
              </a:ext>
            </a:extLst>
          </p:cNvPr>
          <p:cNvSpPr/>
          <p:nvPr/>
        </p:nvSpPr>
        <p:spPr>
          <a:xfrm>
            <a:off x="537029" y="2387539"/>
            <a:ext cx="541568"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33" name="TextBox 32">
            <a:extLst>
              <a:ext uri="{FF2B5EF4-FFF2-40B4-BE49-F238E27FC236}">
                <a16:creationId xmlns:a16="http://schemas.microsoft.com/office/drawing/2014/main" id="{5277CB94-F2C5-4AAD-9473-63644295B179}"/>
              </a:ext>
            </a:extLst>
          </p:cNvPr>
          <p:cNvSpPr txBox="1"/>
          <p:nvPr/>
        </p:nvSpPr>
        <p:spPr>
          <a:xfrm>
            <a:off x="1226457" y="0"/>
            <a:ext cx="7917543" cy="830997"/>
          </a:xfrm>
          <a:prstGeom prst="rect">
            <a:avLst/>
          </a:prstGeom>
          <a:noFill/>
        </p:spPr>
        <p:txBody>
          <a:bodyPr wrap="square" rtlCol="0">
            <a:spAutoFit/>
          </a:bodyPr>
          <a:lstStyle/>
          <a:p>
            <a:pPr algn="ctr"/>
            <a:r>
              <a:rPr lang="en-CA" sz="2400" spc="450" dirty="0">
                <a:latin typeface="Segoe UI" panose="020B0502040204020203" pitchFamily="34" charset="0"/>
                <a:cs typeface="Segoe UI" panose="020B0502040204020203" pitchFamily="34" charset="0"/>
              </a:rPr>
              <a:t>M</a:t>
            </a:r>
            <a:r>
              <a:rPr lang="en-CA" spc="450" dirty="0">
                <a:latin typeface="Segoe UI" panose="020B0502040204020203" pitchFamily="34" charset="0"/>
                <a:cs typeface="Segoe UI" panose="020B0502040204020203" pitchFamily="34" charset="0"/>
              </a:rPr>
              <a:t>EASURING THE </a:t>
            </a:r>
            <a:r>
              <a:rPr lang="en-CA" sz="2400" spc="450" dirty="0">
                <a:latin typeface="Segoe UI" panose="020B0502040204020203" pitchFamily="34" charset="0"/>
                <a:cs typeface="Segoe UI" panose="020B0502040204020203" pitchFamily="34" charset="0"/>
              </a:rPr>
              <a:t>I</a:t>
            </a:r>
            <a:r>
              <a:rPr lang="en-CA" spc="450" dirty="0">
                <a:latin typeface="Segoe UI" panose="020B0502040204020203" pitchFamily="34" charset="0"/>
                <a:cs typeface="Segoe UI" panose="020B0502040204020203" pitchFamily="34" charset="0"/>
              </a:rPr>
              <a:t>MPACT OF </a:t>
            </a:r>
            <a:r>
              <a:rPr lang="en-CA" sz="2400" spc="450" dirty="0">
                <a:latin typeface="Segoe UI" panose="020B0502040204020203" pitchFamily="34" charset="0"/>
                <a:cs typeface="Segoe UI" panose="020B0502040204020203" pitchFamily="34" charset="0"/>
              </a:rPr>
              <a:t>C</a:t>
            </a:r>
            <a:r>
              <a:rPr lang="en-CA" spc="450" dirty="0">
                <a:latin typeface="Segoe UI" panose="020B0502040204020203" pitchFamily="34" charset="0"/>
                <a:cs typeface="Segoe UI" panose="020B0502040204020203" pitchFamily="34" charset="0"/>
              </a:rPr>
              <a:t>OMPRESSION </a:t>
            </a:r>
            <a:r>
              <a:rPr lang="en-CA" sz="2400" spc="450" dirty="0">
                <a:latin typeface="Segoe UI" panose="020B0502040204020203" pitchFamily="34" charset="0"/>
                <a:cs typeface="Segoe UI" panose="020B0502040204020203" pitchFamily="34" charset="0"/>
              </a:rPr>
              <a:t>G</a:t>
            </a:r>
            <a:r>
              <a:rPr lang="en-CA" spc="450" dirty="0">
                <a:latin typeface="Segoe UI" panose="020B0502040204020203" pitchFamily="34" charset="0"/>
                <a:cs typeface="Segoe UI" panose="020B0502040204020203" pitchFamily="34" charset="0"/>
              </a:rPr>
              <a:t>ARMENTS ON </a:t>
            </a:r>
            <a:r>
              <a:rPr lang="en-CA" sz="2400" spc="450" dirty="0">
                <a:latin typeface="Segoe UI" panose="020B0502040204020203" pitchFamily="34" charset="0"/>
                <a:cs typeface="Segoe UI" panose="020B0502040204020203" pitchFamily="34" charset="0"/>
              </a:rPr>
              <a:t>S</a:t>
            </a:r>
            <a:r>
              <a:rPr lang="en-CA" spc="450" dirty="0">
                <a:latin typeface="Segoe UI" panose="020B0502040204020203" pitchFamily="34" charset="0"/>
                <a:cs typeface="Segoe UI" panose="020B0502040204020203" pitchFamily="34" charset="0"/>
              </a:rPr>
              <a:t>HOULDER </a:t>
            </a:r>
            <a:r>
              <a:rPr lang="en-CA" sz="2400" spc="450" dirty="0">
                <a:latin typeface="Segoe UI" panose="020B0502040204020203" pitchFamily="34" charset="0"/>
                <a:cs typeface="Segoe UI" panose="020B0502040204020203" pitchFamily="34" charset="0"/>
              </a:rPr>
              <a:t>S</a:t>
            </a:r>
            <a:r>
              <a:rPr lang="en-CA" spc="450" dirty="0">
                <a:latin typeface="Segoe UI" panose="020B0502040204020203" pitchFamily="34" charset="0"/>
                <a:cs typeface="Segoe UI" panose="020B0502040204020203" pitchFamily="34" charset="0"/>
              </a:rPr>
              <a:t>TABILITY</a:t>
            </a:r>
          </a:p>
        </p:txBody>
      </p:sp>
      <p:sp>
        <p:nvSpPr>
          <p:cNvPr id="34" name="Rectangle: Rounded Corners 33">
            <a:extLst>
              <a:ext uri="{FF2B5EF4-FFF2-40B4-BE49-F238E27FC236}">
                <a16:creationId xmlns:a16="http://schemas.microsoft.com/office/drawing/2014/main" id="{715C480F-5FD6-4A66-8AC2-2161C49D0F01}"/>
              </a:ext>
            </a:extLst>
          </p:cNvPr>
          <p:cNvSpPr/>
          <p:nvPr/>
        </p:nvSpPr>
        <p:spPr>
          <a:xfrm>
            <a:off x="1584000" y="830997"/>
            <a:ext cx="7560000" cy="405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14" name="Rectangle 13">
            <a:extLst>
              <a:ext uri="{FF2B5EF4-FFF2-40B4-BE49-F238E27FC236}">
                <a16:creationId xmlns:a16="http://schemas.microsoft.com/office/drawing/2014/main" id="{B2A56511-D1E6-4E4B-9E66-F357EB78DB7B}"/>
              </a:ext>
            </a:extLst>
          </p:cNvPr>
          <p:cNvSpPr/>
          <p:nvPr/>
        </p:nvSpPr>
        <p:spPr>
          <a:xfrm>
            <a:off x="3272972" y="4667786"/>
            <a:ext cx="5871028" cy="338554"/>
          </a:xfrm>
          <a:prstGeom prst="rect">
            <a:avLst/>
          </a:prstGeom>
        </p:spPr>
        <p:txBody>
          <a:bodyPr wrap="square">
            <a:spAutoFit/>
          </a:bodyPr>
          <a:lstStyle/>
          <a:p>
            <a:pPr algn="r"/>
            <a:r>
              <a:rPr lang="en-US" sz="800" spc="300" dirty="0"/>
              <a:t>Due to privacy restrictions, full disclosure of the study’s conclusions is not permitted</a:t>
            </a:r>
            <a:endParaRPr lang="en-CA" sz="800" dirty="0"/>
          </a:p>
        </p:txBody>
      </p:sp>
    </p:spTree>
    <p:extLst>
      <p:ext uri="{BB962C8B-B14F-4D97-AF65-F5344CB8AC3E}">
        <p14:creationId xmlns:p14="http://schemas.microsoft.com/office/powerpoint/2010/main" val="14675414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C86A53D-3F5F-47FF-8B01-19146F73CAB6}"/>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
        <p:nvSpPr>
          <p:cNvPr id="32" name="TextBox 31">
            <a:extLst>
              <a:ext uri="{FF2B5EF4-FFF2-40B4-BE49-F238E27FC236}">
                <a16:creationId xmlns:a16="http://schemas.microsoft.com/office/drawing/2014/main" id="{BE7C965E-03EA-4DBC-AE72-29881CF8E71D}"/>
              </a:ext>
            </a:extLst>
          </p:cNvPr>
          <p:cNvSpPr txBox="1"/>
          <p:nvPr/>
        </p:nvSpPr>
        <p:spPr>
          <a:xfrm>
            <a:off x="832570" y="3680213"/>
            <a:ext cx="8018860"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F</a:t>
            </a:r>
            <a:r>
              <a:rPr lang="en-CA" sz="2000" dirty="0">
                <a:latin typeface="Segoe UI" panose="020B0502040204020203" pitchFamily="34" charset="0"/>
                <a:cs typeface="Segoe UI" panose="020B0502040204020203" pitchFamily="34" charset="0"/>
              </a:rPr>
              <a:t>INDINGS</a:t>
            </a:r>
            <a:endParaRPr lang="en-CA" sz="1600" dirty="0">
              <a:latin typeface="Segoe UI" panose="020B0502040204020203" pitchFamily="34" charset="0"/>
              <a:cs typeface="Segoe UI" panose="020B0502040204020203" pitchFamily="34" charset="0"/>
            </a:endParaRPr>
          </a:p>
          <a:p>
            <a:r>
              <a:rPr lang="en-US" sz="1600" dirty="0">
                <a:latin typeface="Segoe UI" panose="020B0502040204020203" pitchFamily="34" charset="0"/>
                <a:cs typeface="Segoe UI" panose="020B0502040204020203" pitchFamily="34" charset="0"/>
              </a:rPr>
              <a:t>Comparable center of pressure trajectories and ground reaction forces were found among the different tested systems.</a:t>
            </a:r>
            <a:endParaRPr lang="en-CA" sz="1600" dirty="0">
              <a:latin typeface="Segoe UI" panose="020B0502040204020203" pitchFamily="34" charset="0"/>
              <a:cs typeface="Segoe UI" panose="020B0502040204020203" pitchFamily="34" charset="0"/>
            </a:endParaRPr>
          </a:p>
        </p:txBody>
      </p:sp>
      <p:sp>
        <p:nvSpPr>
          <p:cNvPr id="10" name="TextBox 9">
            <a:extLst>
              <a:ext uri="{FF2B5EF4-FFF2-40B4-BE49-F238E27FC236}">
                <a16:creationId xmlns:a16="http://schemas.microsoft.com/office/drawing/2014/main" id="{EFB6FE4D-9C2B-4B51-88B7-74B75537E09C}"/>
              </a:ext>
            </a:extLst>
          </p:cNvPr>
          <p:cNvSpPr txBox="1"/>
          <p:nvPr/>
        </p:nvSpPr>
        <p:spPr>
          <a:xfrm>
            <a:off x="292570" y="1100155"/>
            <a:ext cx="8558860"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P</a:t>
            </a:r>
            <a:r>
              <a:rPr lang="en-CA" sz="2000" dirty="0">
                <a:latin typeface="Segoe UI" panose="020B0502040204020203" pitchFamily="34" charset="0"/>
                <a:cs typeface="Segoe UI" panose="020B0502040204020203" pitchFamily="34" charset="0"/>
              </a:rPr>
              <a:t>ARTNER</a:t>
            </a:r>
          </a:p>
          <a:p>
            <a:r>
              <a:rPr lang="en-US" sz="1600" dirty="0">
                <a:latin typeface="Segoe UI" panose="020B0502040204020203" pitchFamily="34" charset="0"/>
                <a:cs typeface="Segoe UI" panose="020B0502040204020203" pitchFamily="34" charset="0"/>
              </a:rPr>
              <a:t>Orpyx Medical Technologies Inc. is a Canadian company that designs foot pressure measurement technologies used to improve human health and advance sports performance</a:t>
            </a:r>
            <a:r>
              <a:rPr lang="en-CA" sz="1600" dirty="0">
                <a:latin typeface="Segoe UI" panose="020B0502040204020203" pitchFamily="34" charset="0"/>
                <a:cs typeface="Segoe UI" panose="020B0502040204020203" pitchFamily="34" charset="0"/>
              </a:rPr>
              <a:t>.</a:t>
            </a:r>
          </a:p>
        </p:txBody>
      </p:sp>
      <p:sp>
        <p:nvSpPr>
          <p:cNvPr id="29" name="Rectangle 28">
            <a:extLst>
              <a:ext uri="{FF2B5EF4-FFF2-40B4-BE49-F238E27FC236}">
                <a16:creationId xmlns:a16="http://schemas.microsoft.com/office/drawing/2014/main" id="{D0B24AB5-E1EE-4A71-AA89-56A93C9EED21}"/>
              </a:ext>
            </a:extLst>
          </p:cNvPr>
          <p:cNvSpPr/>
          <p:nvPr/>
        </p:nvSpPr>
        <p:spPr>
          <a:xfrm>
            <a:off x="832570" y="3680213"/>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8" name="Rectangle 17">
            <a:extLst>
              <a:ext uri="{FF2B5EF4-FFF2-40B4-BE49-F238E27FC236}">
                <a16:creationId xmlns:a16="http://schemas.microsoft.com/office/drawing/2014/main" id="{28A62D92-C9E2-43F7-94B1-CB43DA9E117B}"/>
              </a:ext>
            </a:extLst>
          </p:cNvPr>
          <p:cNvSpPr/>
          <p:nvPr/>
        </p:nvSpPr>
        <p:spPr>
          <a:xfrm>
            <a:off x="292570" y="1100155"/>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7" name="Rectangle: Rounded Corners 16">
            <a:extLst>
              <a:ext uri="{FF2B5EF4-FFF2-40B4-BE49-F238E27FC236}">
                <a16:creationId xmlns:a16="http://schemas.microsoft.com/office/drawing/2014/main" id="{4AB55AD7-C114-4E3E-9B0D-E850FA8228CD}"/>
              </a:ext>
            </a:extLst>
          </p:cNvPr>
          <p:cNvSpPr/>
          <p:nvPr/>
        </p:nvSpPr>
        <p:spPr>
          <a:xfrm>
            <a:off x="0" y="4898090"/>
            <a:ext cx="7020000" cy="540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31" name="TextBox 30">
            <a:extLst>
              <a:ext uri="{FF2B5EF4-FFF2-40B4-BE49-F238E27FC236}">
                <a16:creationId xmlns:a16="http://schemas.microsoft.com/office/drawing/2014/main" id="{86105C29-5D8E-4DFE-8071-4F6A881A653E}"/>
              </a:ext>
            </a:extLst>
          </p:cNvPr>
          <p:cNvSpPr txBox="1"/>
          <p:nvPr/>
        </p:nvSpPr>
        <p:spPr>
          <a:xfrm>
            <a:off x="537029" y="2387539"/>
            <a:ext cx="8314401"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P</a:t>
            </a:r>
            <a:r>
              <a:rPr lang="en-CA" sz="2000" dirty="0">
                <a:latin typeface="Segoe UI" panose="020B0502040204020203" pitchFamily="34" charset="0"/>
                <a:cs typeface="Segoe UI" panose="020B0502040204020203" pitchFamily="34" charset="0"/>
              </a:rPr>
              <a:t>URPOSE</a:t>
            </a:r>
            <a:endParaRPr lang="en-CA" sz="1600" dirty="0">
              <a:latin typeface="Segoe UI" panose="020B0502040204020203" pitchFamily="34" charset="0"/>
              <a:cs typeface="Segoe UI" panose="020B0502040204020203" pitchFamily="34" charset="0"/>
            </a:endParaRPr>
          </a:p>
          <a:p>
            <a:r>
              <a:rPr lang="en-US" sz="1600" dirty="0">
                <a:latin typeface="Segoe UI" panose="020B0502040204020203" pitchFamily="34" charset="0"/>
                <a:cs typeface="Segoe UI" panose="020B0502040204020203" pitchFamily="34" charset="0"/>
              </a:rPr>
              <a:t>Compare the accuracy of the Orpyx </a:t>
            </a:r>
            <a:r>
              <a:rPr lang="en-US" sz="1600" dirty="0" err="1">
                <a:latin typeface="Segoe UI" panose="020B0502040204020203" pitchFamily="34" charset="0"/>
                <a:cs typeface="Segoe UI" panose="020B0502040204020203" pitchFamily="34" charset="0"/>
              </a:rPr>
              <a:t>LogR</a:t>
            </a:r>
            <a:r>
              <a:rPr lang="en-US" sz="1600" dirty="0">
                <a:latin typeface="Segoe UI" panose="020B0502040204020203" pitchFamily="34" charset="0"/>
                <a:cs typeface="Segoe UI" panose="020B0502040204020203" pitchFamily="34" charset="0"/>
              </a:rPr>
              <a:t> Gen 2 prototype to the well-established </a:t>
            </a:r>
            <a:r>
              <a:rPr lang="en-US" sz="1600" dirty="0" err="1">
                <a:latin typeface="Segoe UI" panose="020B0502040204020203" pitchFamily="34" charset="0"/>
                <a:cs typeface="Segoe UI" panose="020B0502040204020203" pitchFamily="34" charset="0"/>
              </a:rPr>
              <a:t>Pedar</a:t>
            </a:r>
            <a:r>
              <a:rPr lang="en-US" sz="1600" dirty="0">
                <a:latin typeface="Segoe UI" panose="020B0502040204020203" pitchFamily="34" charset="0"/>
                <a:cs typeface="Segoe UI" panose="020B0502040204020203" pitchFamily="34" charset="0"/>
              </a:rPr>
              <a:t> System and a Kistler force plate with respect to several biomechanical variables.</a:t>
            </a:r>
            <a:endParaRPr lang="en-CA" sz="1600" dirty="0">
              <a:latin typeface="Segoe UI" panose="020B0502040204020203" pitchFamily="34" charset="0"/>
              <a:cs typeface="Segoe UI" panose="020B0502040204020203" pitchFamily="34" charset="0"/>
            </a:endParaRPr>
          </a:p>
        </p:txBody>
      </p:sp>
      <p:sp>
        <p:nvSpPr>
          <p:cNvPr id="28" name="Rectangle 27">
            <a:extLst>
              <a:ext uri="{FF2B5EF4-FFF2-40B4-BE49-F238E27FC236}">
                <a16:creationId xmlns:a16="http://schemas.microsoft.com/office/drawing/2014/main" id="{6B23E860-4C37-4AD8-825C-92770B68794A}"/>
              </a:ext>
            </a:extLst>
          </p:cNvPr>
          <p:cNvSpPr/>
          <p:nvPr/>
        </p:nvSpPr>
        <p:spPr>
          <a:xfrm>
            <a:off x="537029" y="2387539"/>
            <a:ext cx="541568"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33" name="TextBox 32">
            <a:extLst>
              <a:ext uri="{FF2B5EF4-FFF2-40B4-BE49-F238E27FC236}">
                <a16:creationId xmlns:a16="http://schemas.microsoft.com/office/drawing/2014/main" id="{5277CB94-F2C5-4AAD-9473-63644295B179}"/>
              </a:ext>
            </a:extLst>
          </p:cNvPr>
          <p:cNvSpPr txBox="1"/>
          <p:nvPr/>
        </p:nvSpPr>
        <p:spPr>
          <a:xfrm>
            <a:off x="1226457" y="0"/>
            <a:ext cx="7917543" cy="830997"/>
          </a:xfrm>
          <a:prstGeom prst="rect">
            <a:avLst/>
          </a:prstGeom>
          <a:noFill/>
        </p:spPr>
        <p:txBody>
          <a:bodyPr wrap="square" rtlCol="0">
            <a:spAutoFit/>
          </a:bodyPr>
          <a:lstStyle/>
          <a:p>
            <a:pPr algn="ctr"/>
            <a:r>
              <a:rPr lang="en-CA" sz="2400" spc="450" dirty="0">
                <a:latin typeface="Segoe UI" panose="020B0502040204020203" pitchFamily="34" charset="0"/>
                <a:cs typeface="Segoe UI" panose="020B0502040204020203" pitchFamily="34" charset="0"/>
              </a:rPr>
              <a:t>C</a:t>
            </a:r>
            <a:r>
              <a:rPr lang="en-CA" spc="450" dirty="0">
                <a:latin typeface="Segoe UI" panose="020B0502040204020203" pitchFamily="34" charset="0"/>
                <a:cs typeface="Segoe UI" panose="020B0502040204020203" pitchFamily="34" charset="0"/>
              </a:rPr>
              <a:t>OMPARISON </a:t>
            </a:r>
            <a:r>
              <a:rPr lang="en-CA" sz="2400" spc="450" dirty="0">
                <a:latin typeface="Segoe UI" panose="020B0502040204020203" pitchFamily="34" charset="0"/>
                <a:cs typeface="Segoe UI" panose="020B0502040204020203" pitchFamily="34" charset="0"/>
              </a:rPr>
              <a:t>B</a:t>
            </a:r>
            <a:r>
              <a:rPr lang="en-CA" spc="450" dirty="0">
                <a:latin typeface="Segoe UI" panose="020B0502040204020203" pitchFamily="34" charset="0"/>
                <a:cs typeface="Segoe UI" panose="020B0502040204020203" pitchFamily="34" charset="0"/>
              </a:rPr>
              <a:t>ETWEEN </a:t>
            </a:r>
            <a:r>
              <a:rPr lang="en-CA" sz="2400" spc="450" dirty="0">
                <a:latin typeface="Segoe UI" panose="020B0502040204020203" pitchFamily="34" charset="0"/>
                <a:cs typeface="Segoe UI" panose="020B0502040204020203" pitchFamily="34" charset="0"/>
              </a:rPr>
              <a:t>F</a:t>
            </a:r>
            <a:r>
              <a:rPr lang="en-CA" spc="450" dirty="0">
                <a:latin typeface="Segoe UI" panose="020B0502040204020203" pitchFamily="34" charset="0"/>
                <a:cs typeface="Segoe UI" panose="020B0502040204020203" pitchFamily="34" charset="0"/>
              </a:rPr>
              <a:t>OOT </a:t>
            </a:r>
            <a:r>
              <a:rPr lang="en-CA" sz="2400" spc="450" dirty="0">
                <a:latin typeface="Segoe UI" panose="020B0502040204020203" pitchFamily="34" charset="0"/>
                <a:cs typeface="Segoe UI" panose="020B0502040204020203" pitchFamily="34" charset="0"/>
              </a:rPr>
              <a:t>P</a:t>
            </a:r>
            <a:r>
              <a:rPr lang="en-CA" spc="450" dirty="0">
                <a:latin typeface="Segoe UI" panose="020B0502040204020203" pitchFamily="34" charset="0"/>
                <a:cs typeface="Segoe UI" panose="020B0502040204020203" pitchFamily="34" charset="0"/>
              </a:rPr>
              <a:t>RESSURE </a:t>
            </a:r>
            <a:r>
              <a:rPr lang="en-CA" sz="2400" spc="450" dirty="0">
                <a:latin typeface="Segoe UI" panose="020B0502040204020203" pitchFamily="34" charset="0"/>
                <a:cs typeface="Segoe UI" panose="020B0502040204020203" pitchFamily="34" charset="0"/>
              </a:rPr>
              <a:t>M</a:t>
            </a:r>
            <a:r>
              <a:rPr lang="en-CA" spc="450" dirty="0">
                <a:latin typeface="Segoe UI" panose="020B0502040204020203" pitchFamily="34" charset="0"/>
                <a:cs typeface="Segoe UI" panose="020B0502040204020203" pitchFamily="34" charset="0"/>
              </a:rPr>
              <a:t>APPING </a:t>
            </a:r>
            <a:r>
              <a:rPr lang="en-CA" sz="2400" spc="450" dirty="0">
                <a:latin typeface="Segoe UI" panose="020B0502040204020203" pitchFamily="34" charset="0"/>
                <a:cs typeface="Segoe UI" panose="020B0502040204020203" pitchFamily="34" charset="0"/>
              </a:rPr>
              <a:t>T</a:t>
            </a:r>
            <a:r>
              <a:rPr lang="en-CA" spc="450" dirty="0">
                <a:latin typeface="Segoe UI" panose="020B0502040204020203" pitchFamily="34" charset="0"/>
                <a:cs typeface="Segoe UI" panose="020B0502040204020203" pitchFamily="34" charset="0"/>
              </a:rPr>
              <a:t>ECHNOLOGIES</a:t>
            </a:r>
          </a:p>
        </p:txBody>
      </p:sp>
      <p:sp>
        <p:nvSpPr>
          <p:cNvPr id="34" name="Rectangle: Rounded Corners 33">
            <a:extLst>
              <a:ext uri="{FF2B5EF4-FFF2-40B4-BE49-F238E27FC236}">
                <a16:creationId xmlns:a16="http://schemas.microsoft.com/office/drawing/2014/main" id="{715C480F-5FD6-4A66-8AC2-2161C49D0F01}"/>
              </a:ext>
            </a:extLst>
          </p:cNvPr>
          <p:cNvSpPr/>
          <p:nvPr/>
        </p:nvSpPr>
        <p:spPr>
          <a:xfrm>
            <a:off x="1584000" y="830997"/>
            <a:ext cx="7560000" cy="405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14" name="Rectangle 13">
            <a:extLst>
              <a:ext uri="{FF2B5EF4-FFF2-40B4-BE49-F238E27FC236}">
                <a16:creationId xmlns:a16="http://schemas.microsoft.com/office/drawing/2014/main" id="{B2A56511-D1E6-4E4B-9E66-F357EB78DB7B}"/>
              </a:ext>
            </a:extLst>
          </p:cNvPr>
          <p:cNvSpPr/>
          <p:nvPr/>
        </p:nvSpPr>
        <p:spPr>
          <a:xfrm>
            <a:off x="3272972" y="4667786"/>
            <a:ext cx="5871028" cy="338554"/>
          </a:xfrm>
          <a:prstGeom prst="rect">
            <a:avLst/>
          </a:prstGeom>
        </p:spPr>
        <p:txBody>
          <a:bodyPr wrap="square">
            <a:spAutoFit/>
          </a:bodyPr>
          <a:lstStyle/>
          <a:p>
            <a:pPr algn="r"/>
            <a:r>
              <a:rPr lang="en-US" sz="800" spc="300" dirty="0"/>
              <a:t>Due to privacy restrictions, full disclosure of the study’s conclusions is not permitted</a:t>
            </a:r>
            <a:endParaRPr lang="en-CA" sz="800" dirty="0"/>
          </a:p>
        </p:txBody>
      </p:sp>
    </p:spTree>
    <p:extLst>
      <p:ext uri="{BB962C8B-B14F-4D97-AF65-F5344CB8AC3E}">
        <p14:creationId xmlns:p14="http://schemas.microsoft.com/office/powerpoint/2010/main" val="17380402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C86A53D-3F5F-47FF-8B01-19146F73CAB6}"/>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
        <p:nvSpPr>
          <p:cNvPr id="32" name="TextBox 31">
            <a:extLst>
              <a:ext uri="{FF2B5EF4-FFF2-40B4-BE49-F238E27FC236}">
                <a16:creationId xmlns:a16="http://schemas.microsoft.com/office/drawing/2014/main" id="{BE7C965E-03EA-4DBC-AE72-29881CF8E71D}"/>
              </a:ext>
            </a:extLst>
          </p:cNvPr>
          <p:cNvSpPr txBox="1"/>
          <p:nvPr/>
        </p:nvSpPr>
        <p:spPr>
          <a:xfrm>
            <a:off x="832570" y="3680213"/>
            <a:ext cx="8018860"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F</a:t>
            </a:r>
            <a:r>
              <a:rPr lang="en-CA" sz="2000" dirty="0">
                <a:latin typeface="Segoe UI" panose="020B0502040204020203" pitchFamily="34" charset="0"/>
                <a:cs typeface="Segoe UI" panose="020B0502040204020203" pitchFamily="34" charset="0"/>
              </a:rPr>
              <a:t>INDINGS</a:t>
            </a:r>
            <a:endParaRPr lang="en-CA" sz="1600" dirty="0">
              <a:latin typeface="Segoe UI" panose="020B0502040204020203" pitchFamily="34" charset="0"/>
              <a:cs typeface="Segoe UI" panose="020B0502040204020203" pitchFamily="34" charset="0"/>
            </a:endParaRPr>
          </a:p>
          <a:p>
            <a:r>
              <a:rPr lang="en-US" sz="1600" dirty="0">
                <a:latin typeface="Segoe UI" panose="020B0502040204020203" pitchFamily="34" charset="0"/>
                <a:cs typeface="Segoe UI" panose="020B0502040204020203" pitchFamily="34" charset="0"/>
              </a:rPr>
              <a:t>The results of this study indicate some benefits regarding the use of self-selected customized orthotics with respect to lower limb biomechanics and perceived fatigue.</a:t>
            </a:r>
            <a:endParaRPr lang="en-CA" sz="1600" dirty="0">
              <a:latin typeface="Segoe UI" panose="020B0502040204020203" pitchFamily="34" charset="0"/>
              <a:cs typeface="Segoe UI" panose="020B0502040204020203" pitchFamily="34" charset="0"/>
            </a:endParaRPr>
          </a:p>
        </p:txBody>
      </p:sp>
      <p:sp>
        <p:nvSpPr>
          <p:cNvPr id="10" name="TextBox 9">
            <a:extLst>
              <a:ext uri="{FF2B5EF4-FFF2-40B4-BE49-F238E27FC236}">
                <a16:creationId xmlns:a16="http://schemas.microsoft.com/office/drawing/2014/main" id="{EFB6FE4D-9C2B-4B51-88B7-74B75537E09C}"/>
              </a:ext>
            </a:extLst>
          </p:cNvPr>
          <p:cNvSpPr txBox="1"/>
          <p:nvPr/>
        </p:nvSpPr>
        <p:spPr>
          <a:xfrm>
            <a:off x="292570" y="1100155"/>
            <a:ext cx="8558860"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P</a:t>
            </a:r>
            <a:r>
              <a:rPr lang="en-CA" sz="2000" dirty="0">
                <a:latin typeface="Segoe UI" panose="020B0502040204020203" pitchFamily="34" charset="0"/>
                <a:cs typeface="Segoe UI" panose="020B0502040204020203" pitchFamily="34" charset="0"/>
              </a:rPr>
              <a:t>ARTNER</a:t>
            </a:r>
          </a:p>
          <a:p>
            <a:r>
              <a:rPr lang="en-US" sz="1600" dirty="0">
                <a:latin typeface="Segoe UI" panose="020B0502040204020203" pitchFamily="34" charset="0"/>
                <a:cs typeface="Segoe UI" panose="020B0502040204020203" pitchFamily="34" charset="0"/>
              </a:rPr>
              <a:t>Dr. Scholl's</a:t>
            </a:r>
            <a:r>
              <a:rPr lang="en-US" sz="1600" dirty="0">
                <a:latin typeface="Segoe UI" panose="020B0502040204020203" pitchFamily="34" charset="0"/>
                <a:cs typeface="Segoe UI" panose="020B0502040204020203" pitchFamily="34" charset="0"/>
                <a:sym typeface="Symbol" panose="05050102010706020507" pitchFamily="18" charset="2"/>
              </a:rPr>
              <a:t></a:t>
            </a:r>
            <a:r>
              <a:rPr lang="en-US" sz="1600" dirty="0">
                <a:latin typeface="Segoe UI" panose="020B0502040204020203" pitchFamily="34" charset="0"/>
                <a:cs typeface="Segoe UI" panose="020B0502040204020203" pitchFamily="34" charset="0"/>
              </a:rPr>
              <a:t> is a footwear and orthopedic foot care brand who recently introduced the concept of self-selected customized orthotics in the market</a:t>
            </a:r>
            <a:r>
              <a:rPr lang="en-CA" sz="1600" dirty="0">
                <a:latin typeface="Segoe UI" panose="020B0502040204020203" pitchFamily="34" charset="0"/>
                <a:cs typeface="Segoe UI" panose="020B0502040204020203" pitchFamily="34" charset="0"/>
              </a:rPr>
              <a:t>.</a:t>
            </a:r>
          </a:p>
        </p:txBody>
      </p:sp>
      <p:sp>
        <p:nvSpPr>
          <p:cNvPr id="29" name="Rectangle 28">
            <a:extLst>
              <a:ext uri="{FF2B5EF4-FFF2-40B4-BE49-F238E27FC236}">
                <a16:creationId xmlns:a16="http://schemas.microsoft.com/office/drawing/2014/main" id="{D0B24AB5-E1EE-4A71-AA89-56A93C9EED21}"/>
              </a:ext>
            </a:extLst>
          </p:cNvPr>
          <p:cNvSpPr/>
          <p:nvPr/>
        </p:nvSpPr>
        <p:spPr>
          <a:xfrm>
            <a:off x="832570" y="3680213"/>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8" name="Rectangle 17">
            <a:extLst>
              <a:ext uri="{FF2B5EF4-FFF2-40B4-BE49-F238E27FC236}">
                <a16:creationId xmlns:a16="http://schemas.microsoft.com/office/drawing/2014/main" id="{28A62D92-C9E2-43F7-94B1-CB43DA9E117B}"/>
              </a:ext>
            </a:extLst>
          </p:cNvPr>
          <p:cNvSpPr/>
          <p:nvPr/>
        </p:nvSpPr>
        <p:spPr>
          <a:xfrm>
            <a:off x="292570" y="1100155"/>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7" name="Rectangle: Rounded Corners 16">
            <a:extLst>
              <a:ext uri="{FF2B5EF4-FFF2-40B4-BE49-F238E27FC236}">
                <a16:creationId xmlns:a16="http://schemas.microsoft.com/office/drawing/2014/main" id="{4AB55AD7-C114-4E3E-9B0D-E850FA8228CD}"/>
              </a:ext>
            </a:extLst>
          </p:cNvPr>
          <p:cNvSpPr/>
          <p:nvPr/>
        </p:nvSpPr>
        <p:spPr>
          <a:xfrm>
            <a:off x="0" y="4898090"/>
            <a:ext cx="7020000" cy="540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31" name="TextBox 30">
            <a:extLst>
              <a:ext uri="{FF2B5EF4-FFF2-40B4-BE49-F238E27FC236}">
                <a16:creationId xmlns:a16="http://schemas.microsoft.com/office/drawing/2014/main" id="{86105C29-5D8E-4DFE-8071-4F6A881A653E}"/>
              </a:ext>
            </a:extLst>
          </p:cNvPr>
          <p:cNvSpPr txBox="1"/>
          <p:nvPr/>
        </p:nvSpPr>
        <p:spPr>
          <a:xfrm>
            <a:off x="537029" y="2387539"/>
            <a:ext cx="8314401"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P</a:t>
            </a:r>
            <a:r>
              <a:rPr lang="en-CA" sz="2000" dirty="0">
                <a:latin typeface="Segoe UI" panose="020B0502040204020203" pitchFamily="34" charset="0"/>
                <a:cs typeface="Segoe UI" panose="020B0502040204020203" pitchFamily="34" charset="0"/>
              </a:rPr>
              <a:t>URPOSE</a:t>
            </a:r>
            <a:endParaRPr lang="en-CA" sz="1600" dirty="0">
              <a:latin typeface="Segoe UI" panose="020B0502040204020203" pitchFamily="34" charset="0"/>
              <a:cs typeface="Segoe UI" panose="020B0502040204020203" pitchFamily="34" charset="0"/>
            </a:endParaRPr>
          </a:p>
          <a:p>
            <a:r>
              <a:rPr lang="en-US" sz="1600" dirty="0">
                <a:latin typeface="Segoe UI" panose="020B0502040204020203" pitchFamily="34" charset="0"/>
                <a:cs typeface="Segoe UI" panose="020B0502040204020203" pitchFamily="34" charset="0"/>
              </a:rPr>
              <a:t>To quantify the impact of self-selected customized orthotics on the legs and feet during long periods of standing, as well as during regular and uphill power walking.</a:t>
            </a:r>
            <a:endParaRPr lang="en-CA" sz="1600" dirty="0">
              <a:latin typeface="Segoe UI" panose="020B0502040204020203" pitchFamily="34" charset="0"/>
              <a:cs typeface="Segoe UI" panose="020B0502040204020203" pitchFamily="34" charset="0"/>
            </a:endParaRPr>
          </a:p>
        </p:txBody>
      </p:sp>
      <p:sp>
        <p:nvSpPr>
          <p:cNvPr id="28" name="Rectangle 27">
            <a:extLst>
              <a:ext uri="{FF2B5EF4-FFF2-40B4-BE49-F238E27FC236}">
                <a16:creationId xmlns:a16="http://schemas.microsoft.com/office/drawing/2014/main" id="{6B23E860-4C37-4AD8-825C-92770B68794A}"/>
              </a:ext>
            </a:extLst>
          </p:cNvPr>
          <p:cNvSpPr/>
          <p:nvPr/>
        </p:nvSpPr>
        <p:spPr>
          <a:xfrm>
            <a:off x="537029" y="2387539"/>
            <a:ext cx="541568"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33" name="TextBox 32">
            <a:extLst>
              <a:ext uri="{FF2B5EF4-FFF2-40B4-BE49-F238E27FC236}">
                <a16:creationId xmlns:a16="http://schemas.microsoft.com/office/drawing/2014/main" id="{5277CB94-F2C5-4AAD-9473-63644295B179}"/>
              </a:ext>
            </a:extLst>
          </p:cNvPr>
          <p:cNvSpPr txBox="1"/>
          <p:nvPr/>
        </p:nvSpPr>
        <p:spPr>
          <a:xfrm>
            <a:off x="1226457" y="0"/>
            <a:ext cx="7917543" cy="830997"/>
          </a:xfrm>
          <a:prstGeom prst="rect">
            <a:avLst/>
          </a:prstGeom>
          <a:noFill/>
        </p:spPr>
        <p:txBody>
          <a:bodyPr wrap="square" rtlCol="0">
            <a:spAutoFit/>
          </a:bodyPr>
          <a:lstStyle/>
          <a:p>
            <a:pPr algn="ctr"/>
            <a:r>
              <a:rPr lang="en-CA" sz="2400" spc="450" dirty="0">
                <a:latin typeface="Segoe UI" panose="020B0502040204020203" pitchFamily="34" charset="0"/>
                <a:cs typeface="Segoe UI" panose="020B0502040204020203" pitchFamily="34" charset="0"/>
              </a:rPr>
              <a:t>M</a:t>
            </a:r>
            <a:r>
              <a:rPr lang="en-CA" spc="450" dirty="0">
                <a:latin typeface="Segoe UI" panose="020B0502040204020203" pitchFamily="34" charset="0"/>
                <a:cs typeface="Segoe UI" panose="020B0502040204020203" pitchFamily="34" charset="0"/>
              </a:rPr>
              <a:t>EASURING THE </a:t>
            </a:r>
            <a:r>
              <a:rPr lang="en-CA" sz="2400" spc="450" dirty="0">
                <a:latin typeface="Segoe UI" panose="020B0502040204020203" pitchFamily="34" charset="0"/>
                <a:cs typeface="Segoe UI" panose="020B0502040204020203" pitchFamily="34" charset="0"/>
              </a:rPr>
              <a:t>I</a:t>
            </a:r>
            <a:r>
              <a:rPr lang="en-CA" spc="450" dirty="0">
                <a:latin typeface="Segoe UI" panose="020B0502040204020203" pitchFamily="34" charset="0"/>
                <a:cs typeface="Segoe UI" panose="020B0502040204020203" pitchFamily="34" charset="0"/>
              </a:rPr>
              <a:t>MPACT OF </a:t>
            </a:r>
            <a:r>
              <a:rPr lang="en-CA" sz="2400" spc="450" dirty="0">
                <a:latin typeface="Segoe UI" panose="020B0502040204020203" pitchFamily="34" charset="0"/>
                <a:cs typeface="Segoe UI" panose="020B0502040204020203" pitchFamily="34" charset="0"/>
              </a:rPr>
              <a:t>C</a:t>
            </a:r>
            <a:r>
              <a:rPr lang="en-CA" spc="450" dirty="0">
                <a:latin typeface="Segoe UI" panose="020B0502040204020203" pitchFamily="34" charset="0"/>
                <a:cs typeface="Segoe UI" panose="020B0502040204020203" pitchFamily="34" charset="0"/>
              </a:rPr>
              <a:t>USTOM </a:t>
            </a:r>
            <a:r>
              <a:rPr lang="en-CA" sz="2400" spc="450" dirty="0">
                <a:latin typeface="Segoe UI" panose="020B0502040204020203" pitchFamily="34" charset="0"/>
                <a:cs typeface="Segoe UI" panose="020B0502040204020203" pitchFamily="34" charset="0"/>
              </a:rPr>
              <a:t>O</a:t>
            </a:r>
            <a:r>
              <a:rPr lang="en-CA" spc="450" dirty="0">
                <a:latin typeface="Segoe UI" panose="020B0502040204020203" pitchFamily="34" charset="0"/>
                <a:cs typeface="Segoe UI" panose="020B0502040204020203" pitchFamily="34" charset="0"/>
              </a:rPr>
              <a:t>RTHOTICS ON </a:t>
            </a:r>
            <a:r>
              <a:rPr lang="en-CA" sz="2400" spc="450" dirty="0">
                <a:latin typeface="Segoe UI" panose="020B0502040204020203" pitchFamily="34" charset="0"/>
                <a:cs typeface="Segoe UI" panose="020B0502040204020203" pitchFamily="34" charset="0"/>
              </a:rPr>
              <a:t>L</a:t>
            </a:r>
            <a:r>
              <a:rPr lang="en-CA" spc="450" dirty="0">
                <a:latin typeface="Segoe UI" panose="020B0502040204020203" pitchFamily="34" charset="0"/>
                <a:cs typeface="Segoe UI" panose="020B0502040204020203" pitchFamily="34" charset="0"/>
              </a:rPr>
              <a:t>EGS AND </a:t>
            </a:r>
            <a:r>
              <a:rPr lang="en-CA" sz="2400" spc="450" dirty="0">
                <a:latin typeface="Segoe UI" panose="020B0502040204020203" pitchFamily="34" charset="0"/>
                <a:cs typeface="Segoe UI" panose="020B0502040204020203" pitchFamily="34" charset="0"/>
              </a:rPr>
              <a:t>F</a:t>
            </a:r>
            <a:r>
              <a:rPr lang="en-CA" spc="450" dirty="0">
                <a:latin typeface="Segoe UI" panose="020B0502040204020203" pitchFamily="34" charset="0"/>
                <a:cs typeface="Segoe UI" panose="020B0502040204020203" pitchFamily="34" charset="0"/>
              </a:rPr>
              <a:t>EET </a:t>
            </a:r>
            <a:r>
              <a:rPr lang="en-CA" sz="2400" spc="450" dirty="0">
                <a:latin typeface="Segoe UI" panose="020B0502040204020203" pitchFamily="34" charset="0"/>
                <a:cs typeface="Segoe UI" panose="020B0502040204020203" pitchFamily="34" charset="0"/>
              </a:rPr>
              <a:t>B</a:t>
            </a:r>
            <a:r>
              <a:rPr lang="en-CA" spc="450" dirty="0">
                <a:latin typeface="Segoe UI" panose="020B0502040204020203" pitchFamily="34" charset="0"/>
                <a:cs typeface="Segoe UI" panose="020B0502040204020203" pitchFamily="34" charset="0"/>
              </a:rPr>
              <a:t>IOMECHANICS</a:t>
            </a:r>
          </a:p>
        </p:txBody>
      </p:sp>
      <p:sp>
        <p:nvSpPr>
          <p:cNvPr id="34" name="Rectangle: Rounded Corners 33">
            <a:extLst>
              <a:ext uri="{FF2B5EF4-FFF2-40B4-BE49-F238E27FC236}">
                <a16:creationId xmlns:a16="http://schemas.microsoft.com/office/drawing/2014/main" id="{715C480F-5FD6-4A66-8AC2-2161C49D0F01}"/>
              </a:ext>
            </a:extLst>
          </p:cNvPr>
          <p:cNvSpPr/>
          <p:nvPr/>
        </p:nvSpPr>
        <p:spPr>
          <a:xfrm>
            <a:off x="1584000" y="830997"/>
            <a:ext cx="7560000" cy="405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14" name="Rectangle 13">
            <a:extLst>
              <a:ext uri="{FF2B5EF4-FFF2-40B4-BE49-F238E27FC236}">
                <a16:creationId xmlns:a16="http://schemas.microsoft.com/office/drawing/2014/main" id="{B2A56511-D1E6-4E4B-9E66-F357EB78DB7B}"/>
              </a:ext>
            </a:extLst>
          </p:cNvPr>
          <p:cNvSpPr/>
          <p:nvPr/>
        </p:nvSpPr>
        <p:spPr>
          <a:xfrm>
            <a:off x="3272972" y="4667786"/>
            <a:ext cx="5871028" cy="338554"/>
          </a:xfrm>
          <a:prstGeom prst="rect">
            <a:avLst/>
          </a:prstGeom>
        </p:spPr>
        <p:txBody>
          <a:bodyPr wrap="square">
            <a:spAutoFit/>
          </a:bodyPr>
          <a:lstStyle/>
          <a:p>
            <a:pPr algn="r"/>
            <a:r>
              <a:rPr lang="en-US" sz="800" spc="300" dirty="0"/>
              <a:t>Due to privacy restrictions, full disclosure of the study’s conclusions is not permitted</a:t>
            </a:r>
            <a:endParaRPr lang="en-CA" sz="800" dirty="0"/>
          </a:p>
        </p:txBody>
      </p:sp>
    </p:spTree>
    <p:extLst>
      <p:ext uri="{BB962C8B-B14F-4D97-AF65-F5344CB8AC3E}">
        <p14:creationId xmlns:p14="http://schemas.microsoft.com/office/powerpoint/2010/main" val="19727139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C86A53D-3F5F-47FF-8B01-19146F73CAB6}"/>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
        <p:nvSpPr>
          <p:cNvPr id="32" name="TextBox 31">
            <a:extLst>
              <a:ext uri="{FF2B5EF4-FFF2-40B4-BE49-F238E27FC236}">
                <a16:creationId xmlns:a16="http://schemas.microsoft.com/office/drawing/2014/main" id="{BE7C965E-03EA-4DBC-AE72-29881CF8E71D}"/>
              </a:ext>
            </a:extLst>
          </p:cNvPr>
          <p:cNvSpPr txBox="1"/>
          <p:nvPr/>
        </p:nvSpPr>
        <p:spPr>
          <a:xfrm>
            <a:off x="832570" y="3680213"/>
            <a:ext cx="8018860" cy="707886"/>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F</a:t>
            </a:r>
            <a:r>
              <a:rPr lang="en-CA" sz="2000" dirty="0">
                <a:latin typeface="Segoe UI" panose="020B0502040204020203" pitchFamily="34" charset="0"/>
                <a:cs typeface="Segoe UI" panose="020B0502040204020203" pitchFamily="34" charset="0"/>
              </a:rPr>
              <a:t>INDINGS</a:t>
            </a:r>
            <a:endParaRPr lang="en-CA" sz="1600" dirty="0">
              <a:latin typeface="Segoe UI" panose="020B0502040204020203" pitchFamily="34" charset="0"/>
              <a:cs typeface="Segoe UI" panose="020B0502040204020203" pitchFamily="34" charset="0"/>
            </a:endParaRPr>
          </a:p>
          <a:p>
            <a:r>
              <a:rPr lang="en-US" sz="1600" dirty="0">
                <a:latin typeface="Segoe UI" panose="020B0502040204020203" pitchFamily="34" charset="0"/>
                <a:cs typeface="Segoe UI" panose="020B0502040204020203" pitchFamily="34" charset="0"/>
              </a:rPr>
              <a:t>Due to privacy restrictions, the disclosure of the study’s conclusions is not permitted.</a:t>
            </a:r>
            <a:endParaRPr lang="en-CA" sz="1600" dirty="0">
              <a:latin typeface="Segoe UI" panose="020B0502040204020203" pitchFamily="34" charset="0"/>
              <a:cs typeface="Segoe UI" panose="020B0502040204020203" pitchFamily="34" charset="0"/>
            </a:endParaRPr>
          </a:p>
        </p:txBody>
      </p:sp>
      <p:sp>
        <p:nvSpPr>
          <p:cNvPr id="10" name="TextBox 9">
            <a:extLst>
              <a:ext uri="{FF2B5EF4-FFF2-40B4-BE49-F238E27FC236}">
                <a16:creationId xmlns:a16="http://schemas.microsoft.com/office/drawing/2014/main" id="{EFB6FE4D-9C2B-4B51-88B7-74B75537E09C}"/>
              </a:ext>
            </a:extLst>
          </p:cNvPr>
          <p:cNvSpPr txBox="1"/>
          <p:nvPr/>
        </p:nvSpPr>
        <p:spPr>
          <a:xfrm>
            <a:off x="292570" y="1100155"/>
            <a:ext cx="8558860"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P</a:t>
            </a:r>
            <a:r>
              <a:rPr lang="en-CA" sz="2000" dirty="0">
                <a:latin typeface="Segoe UI" panose="020B0502040204020203" pitchFamily="34" charset="0"/>
                <a:cs typeface="Segoe UI" panose="020B0502040204020203" pitchFamily="34" charset="0"/>
              </a:rPr>
              <a:t>ARTNER</a:t>
            </a:r>
          </a:p>
          <a:p>
            <a:r>
              <a:rPr lang="en-US" sz="1600" dirty="0">
                <a:latin typeface="Segoe UI" panose="020B0502040204020203" pitchFamily="34" charset="0"/>
                <a:cs typeface="Segoe UI" panose="020B0502040204020203" pitchFamily="34" charset="0"/>
              </a:rPr>
              <a:t>CURV Labs is a Canadian company that uses artificial intelligence to help assess, identify and manage musculoskeletal performance and problems.</a:t>
            </a:r>
            <a:endParaRPr lang="en-CA" sz="1600" dirty="0">
              <a:latin typeface="Segoe UI" panose="020B0502040204020203" pitchFamily="34" charset="0"/>
              <a:cs typeface="Segoe UI" panose="020B0502040204020203" pitchFamily="34" charset="0"/>
            </a:endParaRPr>
          </a:p>
        </p:txBody>
      </p:sp>
      <p:sp>
        <p:nvSpPr>
          <p:cNvPr id="29" name="Rectangle 28">
            <a:extLst>
              <a:ext uri="{FF2B5EF4-FFF2-40B4-BE49-F238E27FC236}">
                <a16:creationId xmlns:a16="http://schemas.microsoft.com/office/drawing/2014/main" id="{D0B24AB5-E1EE-4A71-AA89-56A93C9EED21}"/>
              </a:ext>
            </a:extLst>
          </p:cNvPr>
          <p:cNvSpPr/>
          <p:nvPr/>
        </p:nvSpPr>
        <p:spPr>
          <a:xfrm>
            <a:off x="832570" y="3680213"/>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8" name="Rectangle 17">
            <a:extLst>
              <a:ext uri="{FF2B5EF4-FFF2-40B4-BE49-F238E27FC236}">
                <a16:creationId xmlns:a16="http://schemas.microsoft.com/office/drawing/2014/main" id="{28A62D92-C9E2-43F7-94B1-CB43DA9E117B}"/>
              </a:ext>
            </a:extLst>
          </p:cNvPr>
          <p:cNvSpPr/>
          <p:nvPr/>
        </p:nvSpPr>
        <p:spPr>
          <a:xfrm>
            <a:off x="292570" y="1100155"/>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7" name="Rectangle: Rounded Corners 16">
            <a:extLst>
              <a:ext uri="{FF2B5EF4-FFF2-40B4-BE49-F238E27FC236}">
                <a16:creationId xmlns:a16="http://schemas.microsoft.com/office/drawing/2014/main" id="{4AB55AD7-C114-4E3E-9B0D-E850FA8228CD}"/>
              </a:ext>
            </a:extLst>
          </p:cNvPr>
          <p:cNvSpPr/>
          <p:nvPr/>
        </p:nvSpPr>
        <p:spPr>
          <a:xfrm>
            <a:off x="0" y="4898090"/>
            <a:ext cx="7020000" cy="540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31" name="TextBox 30">
            <a:extLst>
              <a:ext uri="{FF2B5EF4-FFF2-40B4-BE49-F238E27FC236}">
                <a16:creationId xmlns:a16="http://schemas.microsoft.com/office/drawing/2014/main" id="{86105C29-5D8E-4DFE-8071-4F6A881A653E}"/>
              </a:ext>
            </a:extLst>
          </p:cNvPr>
          <p:cNvSpPr txBox="1"/>
          <p:nvPr/>
        </p:nvSpPr>
        <p:spPr>
          <a:xfrm>
            <a:off x="537029" y="2387539"/>
            <a:ext cx="8314401"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P</a:t>
            </a:r>
            <a:r>
              <a:rPr lang="en-CA" sz="2000" dirty="0">
                <a:latin typeface="Segoe UI" panose="020B0502040204020203" pitchFamily="34" charset="0"/>
                <a:cs typeface="Segoe UI" panose="020B0502040204020203" pitchFamily="34" charset="0"/>
              </a:rPr>
              <a:t>URPOSE</a:t>
            </a:r>
            <a:endParaRPr lang="en-CA" sz="1600" dirty="0">
              <a:latin typeface="Segoe UI" panose="020B0502040204020203" pitchFamily="34" charset="0"/>
              <a:cs typeface="Segoe UI" panose="020B0502040204020203" pitchFamily="34" charset="0"/>
            </a:endParaRPr>
          </a:p>
          <a:p>
            <a:r>
              <a:rPr lang="en-US" sz="1600" dirty="0">
                <a:latin typeface="Segoe UI" panose="020B0502040204020203" pitchFamily="34" charset="0"/>
                <a:cs typeface="Segoe UI" panose="020B0502040204020203" pitchFamily="34" charset="0"/>
              </a:rPr>
              <a:t>To build an image annotation algorithm to manually label landmarks on 2D video data for comparison with the results of CURV Labs’ machine learning algorithm outcome.</a:t>
            </a:r>
            <a:endParaRPr lang="en-CA" sz="1600" dirty="0">
              <a:latin typeface="Segoe UI" panose="020B0502040204020203" pitchFamily="34" charset="0"/>
              <a:cs typeface="Segoe UI" panose="020B0502040204020203" pitchFamily="34" charset="0"/>
            </a:endParaRPr>
          </a:p>
        </p:txBody>
      </p:sp>
      <p:sp>
        <p:nvSpPr>
          <p:cNvPr id="28" name="Rectangle 27">
            <a:extLst>
              <a:ext uri="{FF2B5EF4-FFF2-40B4-BE49-F238E27FC236}">
                <a16:creationId xmlns:a16="http://schemas.microsoft.com/office/drawing/2014/main" id="{6B23E860-4C37-4AD8-825C-92770B68794A}"/>
              </a:ext>
            </a:extLst>
          </p:cNvPr>
          <p:cNvSpPr/>
          <p:nvPr/>
        </p:nvSpPr>
        <p:spPr>
          <a:xfrm>
            <a:off x="537029" y="2387539"/>
            <a:ext cx="541568"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33" name="TextBox 32">
            <a:extLst>
              <a:ext uri="{FF2B5EF4-FFF2-40B4-BE49-F238E27FC236}">
                <a16:creationId xmlns:a16="http://schemas.microsoft.com/office/drawing/2014/main" id="{5277CB94-F2C5-4AAD-9473-63644295B179}"/>
              </a:ext>
            </a:extLst>
          </p:cNvPr>
          <p:cNvSpPr txBox="1"/>
          <p:nvPr/>
        </p:nvSpPr>
        <p:spPr>
          <a:xfrm>
            <a:off x="1226457" y="0"/>
            <a:ext cx="7917543" cy="830997"/>
          </a:xfrm>
          <a:prstGeom prst="rect">
            <a:avLst/>
          </a:prstGeom>
          <a:noFill/>
        </p:spPr>
        <p:txBody>
          <a:bodyPr wrap="square" rtlCol="0">
            <a:spAutoFit/>
          </a:bodyPr>
          <a:lstStyle/>
          <a:p>
            <a:pPr algn="ctr"/>
            <a:r>
              <a:rPr lang="en-CA" sz="2400" spc="450" dirty="0">
                <a:latin typeface="Segoe UI" panose="020B0502040204020203" pitchFamily="34" charset="0"/>
                <a:cs typeface="Segoe UI" panose="020B0502040204020203" pitchFamily="34" charset="0"/>
              </a:rPr>
              <a:t>D</a:t>
            </a:r>
            <a:r>
              <a:rPr lang="en-CA" spc="450" dirty="0">
                <a:latin typeface="Segoe UI" panose="020B0502040204020203" pitchFamily="34" charset="0"/>
                <a:cs typeface="Segoe UI" panose="020B0502040204020203" pitchFamily="34" charset="0"/>
              </a:rPr>
              <a:t>EVELOPMENT OF AN </a:t>
            </a:r>
            <a:r>
              <a:rPr lang="en-CA" sz="2400" spc="450" dirty="0">
                <a:latin typeface="Segoe UI" panose="020B0502040204020203" pitchFamily="34" charset="0"/>
                <a:cs typeface="Segoe UI" panose="020B0502040204020203" pitchFamily="34" charset="0"/>
              </a:rPr>
              <a:t>I</a:t>
            </a:r>
            <a:r>
              <a:rPr lang="en-CA" spc="450" dirty="0">
                <a:latin typeface="Segoe UI" panose="020B0502040204020203" pitchFamily="34" charset="0"/>
                <a:cs typeface="Segoe UI" panose="020B0502040204020203" pitchFamily="34" charset="0"/>
              </a:rPr>
              <a:t>MAGE </a:t>
            </a:r>
            <a:r>
              <a:rPr lang="en-CA" sz="2400" spc="450" dirty="0">
                <a:latin typeface="Segoe UI" panose="020B0502040204020203" pitchFamily="34" charset="0"/>
                <a:cs typeface="Segoe UI" panose="020B0502040204020203" pitchFamily="34" charset="0"/>
              </a:rPr>
              <a:t>A</a:t>
            </a:r>
            <a:r>
              <a:rPr lang="en-CA" spc="450" dirty="0">
                <a:latin typeface="Segoe UI" panose="020B0502040204020203" pitchFamily="34" charset="0"/>
                <a:cs typeface="Segoe UI" panose="020B0502040204020203" pitchFamily="34" charset="0"/>
              </a:rPr>
              <a:t>NNOTATION </a:t>
            </a:r>
            <a:r>
              <a:rPr lang="en-CA" sz="2400" spc="450" dirty="0">
                <a:latin typeface="Segoe UI" panose="020B0502040204020203" pitchFamily="34" charset="0"/>
                <a:cs typeface="Segoe UI" panose="020B0502040204020203" pitchFamily="34" charset="0"/>
              </a:rPr>
              <a:t>T</a:t>
            </a:r>
            <a:r>
              <a:rPr lang="en-CA" spc="450" dirty="0">
                <a:latin typeface="Segoe UI" panose="020B0502040204020203" pitchFamily="34" charset="0"/>
                <a:cs typeface="Segoe UI" panose="020B0502040204020203" pitchFamily="34" charset="0"/>
              </a:rPr>
              <a:t>OOL FOR </a:t>
            </a:r>
            <a:r>
              <a:rPr lang="en-CA" sz="2400" spc="450" dirty="0">
                <a:latin typeface="Segoe UI" panose="020B0502040204020203" pitchFamily="34" charset="0"/>
                <a:cs typeface="Segoe UI" panose="020B0502040204020203" pitchFamily="34" charset="0"/>
              </a:rPr>
              <a:t>A</a:t>
            </a:r>
            <a:r>
              <a:rPr lang="en-CA" spc="450" dirty="0">
                <a:latin typeface="Segoe UI" panose="020B0502040204020203" pitchFamily="34" charset="0"/>
                <a:cs typeface="Segoe UI" panose="020B0502040204020203" pitchFamily="34" charset="0"/>
              </a:rPr>
              <a:t>LGORITHM </a:t>
            </a:r>
            <a:r>
              <a:rPr lang="en-CA" sz="2400" spc="450" dirty="0">
                <a:latin typeface="Segoe UI" panose="020B0502040204020203" pitchFamily="34" charset="0"/>
                <a:cs typeface="Segoe UI" panose="020B0502040204020203" pitchFamily="34" charset="0"/>
              </a:rPr>
              <a:t>P</a:t>
            </a:r>
            <a:r>
              <a:rPr lang="en-CA" spc="450" dirty="0">
                <a:latin typeface="Segoe UI" panose="020B0502040204020203" pitchFamily="34" charset="0"/>
                <a:cs typeface="Segoe UI" panose="020B0502040204020203" pitchFamily="34" charset="0"/>
              </a:rPr>
              <a:t>ERFORMANCE </a:t>
            </a:r>
            <a:r>
              <a:rPr lang="en-CA" sz="2400" spc="450" dirty="0">
                <a:latin typeface="Segoe UI" panose="020B0502040204020203" pitchFamily="34" charset="0"/>
                <a:cs typeface="Segoe UI" panose="020B0502040204020203" pitchFamily="34" charset="0"/>
              </a:rPr>
              <a:t>A</a:t>
            </a:r>
            <a:r>
              <a:rPr lang="en-CA" spc="450" dirty="0">
                <a:latin typeface="Segoe UI" panose="020B0502040204020203" pitchFamily="34" charset="0"/>
                <a:cs typeface="Segoe UI" panose="020B0502040204020203" pitchFamily="34" charset="0"/>
              </a:rPr>
              <a:t>SSESSMENT </a:t>
            </a:r>
          </a:p>
        </p:txBody>
      </p:sp>
      <p:sp>
        <p:nvSpPr>
          <p:cNvPr id="34" name="Rectangle: Rounded Corners 33">
            <a:extLst>
              <a:ext uri="{FF2B5EF4-FFF2-40B4-BE49-F238E27FC236}">
                <a16:creationId xmlns:a16="http://schemas.microsoft.com/office/drawing/2014/main" id="{715C480F-5FD6-4A66-8AC2-2161C49D0F01}"/>
              </a:ext>
            </a:extLst>
          </p:cNvPr>
          <p:cNvSpPr/>
          <p:nvPr/>
        </p:nvSpPr>
        <p:spPr>
          <a:xfrm>
            <a:off x="1584000" y="830997"/>
            <a:ext cx="7560000" cy="405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Tree>
    <p:extLst>
      <p:ext uri="{BB962C8B-B14F-4D97-AF65-F5344CB8AC3E}">
        <p14:creationId xmlns:p14="http://schemas.microsoft.com/office/powerpoint/2010/main" val="21383564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E132EC7-E880-47B6-A860-995AFAC4C152}"/>
              </a:ext>
            </a:extLst>
          </p:cNvPr>
          <p:cNvSpPr txBox="1"/>
          <p:nvPr/>
        </p:nvSpPr>
        <p:spPr>
          <a:xfrm>
            <a:off x="1" y="1002089"/>
            <a:ext cx="9143999" cy="3139321"/>
          </a:xfrm>
          <a:prstGeom prst="rect">
            <a:avLst/>
          </a:prstGeom>
          <a:noFill/>
        </p:spPr>
        <p:txBody>
          <a:bodyPr wrap="square" rtlCol="0">
            <a:spAutoFit/>
          </a:bodyPr>
          <a:lstStyle/>
          <a:p>
            <a:pPr algn="ctr"/>
            <a:r>
              <a:rPr lang="en-CA" sz="6600" b="1" spc="600" dirty="0"/>
              <a:t>DATA SCIENCE</a:t>
            </a:r>
          </a:p>
          <a:p>
            <a:pPr algn="ctr"/>
            <a:r>
              <a:rPr lang="en-CA" sz="6600" b="1" spc="600" dirty="0"/>
              <a:t>&amp;</a:t>
            </a:r>
          </a:p>
          <a:p>
            <a:pPr algn="ctr"/>
            <a:r>
              <a:rPr lang="en-CA" sz="6600" b="1" spc="600" dirty="0"/>
              <a:t>MACHINE LEARNING</a:t>
            </a:r>
          </a:p>
        </p:txBody>
      </p:sp>
    </p:spTree>
    <p:extLst>
      <p:ext uri="{BB962C8B-B14F-4D97-AF65-F5344CB8AC3E}">
        <p14:creationId xmlns:p14="http://schemas.microsoft.com/office/powerpoint/2010/main" val="14808003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C86A53D-3F5F-47FF-8B01-19146F73CAB6}"/>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
        <p:nvSpPr>
          <p:cNvPr id="10" name="TextBox 9">
            <a:extLst>
              <a:ext uri="{FF2B5EF4-FFF2-40B4-BE49-F238E27FC236}">
                <a16:creationId xmlns:a16="http://schemas.microsoft.com/office/drawing/2014/main" id="{EFB6FE4D-9C2B-4B51-88B7-74B75537E09C}"/>
              </a:ext>
            </a:extLst>
          </p:cNvPr>
          <p:cNvSpPr txBox="1"/>
          <p:nvPr/>
        </p:nvSpPr>
        <p:spPr>
          <a:xfrm>
            <a:off x="292570" y="1100155"/>
            <a:ext cx="8558860"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D</a:t>
            </a:r>
            <a:r>
              <a:rPr lang="en-CA" sz="2000" dirty="0">
                <a:latin typeface="Segoe UI" panose="020B0502040204020203" pitchFamily="34" charset="0"/>
                <a:cs typeface="Segoe UI" panose="020B0502040204020203" pitchFamily="34" charset="0"/>
              </a:rPr>
              <a:t>ESCRIPTION</a:t>
            </a:r>
          </a:p>
          <a:p>
            <a:r>
              <a:rPr lang="en-US" sz="1600" dirty="0">
                <a:latin typeface="Segoe UI" panose="020B0502040204020203" pitchFamily="34" charset="0"/>
                <a:cs typeface="Segoe UI" panose="020B0502040204020203" pitchFamily="34" charset="0"/>
              </a:rPr>
              <a:t>This toolbox contains custom Python codes enabling essential 3D operations for applications in the fields of Motion Capture and 3D Image Processing</a:t>
            </a:r>
            <a:r>
              <a:rPr lang="en-CA" sz="1600" dirty="0">
                <a:latin typeface="Segoe UI" panose="020B0502040204020203" pitchFamily="34" charset="0"/>
                <a:cs typeface="Segoe UI" panose="020B0502040204020203" pitchFamily="34" charset="0"/>
              </a:rPr>
              <a:t>.</a:t>
            </a:r>
          </a:p>
        </p:txBody>
      </p:sp>
      <p:sp>
        <p:nvSpPr>
          <p:cNvPr id="18" name="Rectangle 17">
            <a:extLst>
              <a:ext uri="{FF2B5EF4-FFF2-40B4-BE49-F238E27FC236}">
                <a16:creationId xmlns:a16="http://schemas.microsoft.com/office/drawing/2014/main" id="{28A62D92-C9E2-43F7-94B1-CB43DA9E117B}"/>
              </a:ext>
            </a:extLst>
          </p:cNvPr>
          <p:cNvSpPr/>
          <p:nvPr/>
        </p:nvSpPr>
        <p:spPr>
          <a:xfrm>
            <a:off x="292570" y="1100155"/>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7" name="Rectangle: Rounded Corners 16">
            <a:extLst>
              <a:ext uri="{FF2B5EF4-FFF2-40B4-BE49-F238E27FC236}">
                <a16:creationId xmlns:a16="http://schemas.microsoft.com/office/drawing/2014/main" id="{4AB55AD7-C114-4E3E-9B0D-E850FA8228CD}"/>
              </a:ext>
            </a:extLst>
          </p:cNvPr>
          <p:cNvSpPr/>
          <p:nvPr/>
        </p:nvSpPr>
        <p:spPr>
          <a:xfrm>
            <a:off x="0" y="4898090"/>
            <a:ext cx="7020000" cy="540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31" name="TextBox 30">
            <a:extLst>
              <a:ext uri="{FF2B5EF4-FFF2-40B4-BE49-F238E27FC236}">
                <a16:creationId xmlns:a16="http://schemas.microsoft.com/office/drawing/2014/main" id="{86105C29-5D8E-4DFE-8071-4F6A881A653E}"/>
              </a:ext>
            </a:extLst>
          </p:cNvPr>
          <p:cNvSpPr txBox="1"/>
          <p:nvPr/>
        </p:nvSpPr>
        <p:spPr>
          <a:xfrm>
            <a:off x="537029" y="2256913"/>
            <a:ext cx="8314401" cy="461665"/>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C</a:t>
            </a:r>
            <a:r>
              <a:rPr lang="en-CA" sz="2000" dirty="0">
                <a:latin typeface="Segoe UI" panose="020B0502040204020203" pitchFamily="34" charset="0"/>
                <a:cs typeface="Segoe UI" panose="020B0502040204020203" pitchFamily="34" charset="0"/>
              </a:rPr>
              <a:t>ONTENT</a:t>
            </a:r>
            <a:endParaRPr lang="en-CA" sz="1600" dirty="0">
              <a:latin typeface="Segoe UI" panose="020B0502040204020203" pitchFamily="34" charset="0"/>
              <a:cs typeface="Segoe UI" panose="020B0502040204020203" pitchFamily="34" charset="0"/>
            </a:endParaRPr>
          </a:p>
        </p:txBody>
      </p:sp>
      <p:sp>
        <p:nvSpPr>
          <p:cNvPr id="28" name="Rectangle 27">
            <a:extLst>
              <a:ext uri="{FF2B5EF4-FFF2-40B4-BE49-F238E27FC236}">
                <a16:creationId xmlns:a16="http://schemas.microsoft.com/office/drawing/2014/main" id="{6B23E860-4C37-4AD8-825C-92770B68794A}"/>
              </a:ext>
            </a:extLst>
          </p:cNvPr>
          <p:cNvSpPr/>
          <p:nvPr/>
        </p:nvSpPr>
        <p:spPr>
          <a:xfrm>
            <a:off x="537029" y="2256913"/>
            <a:ext cx="541568"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33" name="TextBox 32">
            <a:extLst>
              <a:ext uri="{FF2B5EF4-FFF2-40B4-BE49-F238E27FC236}">
                <a16:creationId xmlns:a16="http://schemas.microsoft.com/office/drawing/2014/main" id="{5277CB94-F2C5-4AAD-9473-63644295B179}"/>
              </a:ext>
            </a:extLst>
          </p:cNvPr>
          <p:cNvSpPr txBox="1"/>
          <p:nvPr/>
        </p:nvSpPr>
        <p:spPr>
          <a:xfrm>
            <a:off x="1226457" y="0"/>
            <a:ext cx="7917543" cy="830997"/>
          </a:xfrm>
          <a:prstGeom prst="rect">
            <a:avLst/>
          </a:prstGeom>
          <a:noFill/>
        </p:spPr>
        <p:txBody>
          <a:bodyPr wrap="square" rtlCol="0">
            <a:spAutoFit/>
          </a:bodyPr>
          <a:lstStyle/>
          <a:p>
            <a:pPr algn="ctr"/>
            <a:r>
              <a:rPr lang="en-CA" sz="2400" spc="450" dirty="0">
                <a:latin typeface="Segoe UI" panose="020B0502040204020203" pitchFamily="34" charset="0"/>
                <a:cs typeface="Segoe UI" panose="020B0502040204020203" pitchFamily="34" charset="0"/>
              </a:rPr>
              <a:t>D</a:t>
            </a:r>
            <a:r>
              <a:rPr lang="en-CA" spc="450" dirty="0">
                <a:latin typeface="Segoe UI" panose="020B0502040204020203" pitchFamily="34" charset="0"/>
                <a:cs typeface="Segoe UI" panose="020B0502040204020203" pitchFamily="34" charset="0"/>
              </a:rPr>
              <a:t>EVELOPMENT OF A</a:t>
            </a:r>
          </a:p>
          <a:p>
            <a:pPr algn="ctr"/>
            <a:r>
              <a:rPr lang="en-CA" sz="2400" spc="450" dirty="0">
                <a:latin typeface="Segoe UI" panose="020B0502040204020203" pitchFamily="34" charset="0"/>
                <a:cs typeface="Segoe UI" panose="020B0502040204020203" pitchFamily="34" charset="0"/>
              </a:rPr>
              <a:t>3D</a:t>
            </a:r>
            <a:r>
              <a:rPr lang="en-CA" spc="450" dirty="0">
                <a:latin typeface="Segoe UI" panose="020B0502040204020203" pitchFamily="34" charset="0"/>
                <a:cs typeface="Segoe UI" panose="020B0502040204020203" pitchFamily="34" charset="0"/>
              </a:rPr>
              <a:t> </a:t>
            </a:r>
            <a:r>
              <a:rPr lang="en-CA" sz="2400" spc="450" dirty="0">
                <a:latin typeface="Segoe UI" panose="020B0502040204020203" pitchFamily="34" charset="0"/>
                <a:cs typeface="Segoe UI" panose="020B0502040204020203" pitchFamily="34" charset="0"/>
              </a:rPr>
              <a:t>T</a:t>
            </a:r>
            <a:r>
              <a:rPr lang="en-CA" spc="450" dirty="0">
                <a:latin typeface="Segoe UI" panose="020B0502040204020203" pitchFamily="34" charset="0"/>
                <a:cs typeface="Segoe UI" panose="020B0502040204020203" pitchFamily="34" charset="0"/>
              </a:rPr>
              <a:t>RANSFORMATIONS </a:t>
            </a:r>
            <a:r>
              <a:rPr lang="en-CA" sz="2400" spc="450" dirty="0">
                <a:latin typeface="Segoe UI" panose="020B0502040204020203" pitchFamily="34" charset="0"/>
                <a:cs typeface="Segoe UI" panose="020B0502040204020203" pitchFamily="34" charset="0"/>
              </a:rPr>
              <a:t>T</a:t>
            </a:r>
            <a:r>
              <a:rPr lang="en-CA" spc="450" dirty="0">
                <a:latin typeface="Segoe UI" panose="020B0502040204020203" pitchFamily="34" charset="0"/>
                <a:cs typeface="Segoe UI" panose="020B0502040204020203" pitchFamily="34" charset="0"/>
              </a:rPr>
              <a:t>OOLBOX</a:t>
            </a:r>
          </a:p>
        </p:txBody>
      </p:sp>
      <p:sp>
        <p:nvSpPr>
          <p:cNvPr id="34" name="Rectangle: Rounded Corners 33">
            <a:extLst>
              <a:ext uri="{FF2B5EF4-FFF2-40B4-BE49-F238E27FC236}">
                <a16:creationId xmlns:a16="http://schemas.microsoft.com/office/drawing/2014/main" id="{715C480F-5FD6-4A66-8AC2-2161C49D0F01}"/>
              </a:ext>
            </a:extLst>
          </p:cNvPr>
          <p:cNvSpPr/>
          <p:nvPr/>
        </p:nvSpPr>
        <p:spPr>
          <a:xfrm>
            <a:off x="1584000" y="830997"/>
            <a:ext cx="7560000" cy="405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graphicFrame>
        <p:nvGraphicFramePr>
          <p:cNvPr id="2" name="Table 1">
            <a:extLst>
              <a:ext uri="{FF2B5EF4-FFF2-40B4-BE49-F238E27FC236}">
                <a16:creationId xmlns:a16="http://schemas.microsoft.com/office/drawing/2014/main" id="{EF63BC86-E037-4158-A753-6A3F9D2B97FE}"/>
              </a:ext>
            </a:extLst>
          </p:cNvPr>
          <p:cNvGraphicFramePr>
            <a:graphicFrameLocks noGrp="1"/>
          </p:cNvGraphicFramePr>
          <p:nvPr>
            <p:extLst>
              <p:ext uri="{D42A27DB-BD31-4B8C-83A1-F6EECF244321}">
                <p14:modId xmlns:p14="http://schemas.microsoft.com/office/powerpoint/2010/main" val="457032004"/>
              </p:ext>
            </p:extLst>
          </p:nvPr>
        </p:nvGraphicFramePr>
        <p:xfrm>
          <a:off x="0" y="2718578"/>
          <a:ext cx="9144000" cy="2016000"/>
        </p:xfrm>
        <a:graphic>
          <a:graphicData uri="http://schemas.openxmlformats.org/drawingml/2006/table">
            <a:tbl>
              <a:tblPr firstRow="1" bandRow="1">
                <a:tableStyleId>{5C22544A-7EE6-4342-B048-85BDC9FD1C3A}</a:tableStyleId>
              </a:tblPr>
              <a:tblGrid>
                <a:gridCol w="2986088">
                  <a:extLst>
                    <a:ext uri="{9D8B030D-6E8A-4147-A177-3AD203B41FA5}">
                      <a16:colId xmlns:a16="http://schemas.microsoft.com/office/drawing/2014/main" val="2888453026"/>
                    </a:ext>
                  </a:extLst>
                </a:gridCol>
                <a:gridCol w="6157912">
                  <a:extLst>
                    <a:ext uri="{9D8B030D-6E8A-4147-A177-3AD203B41FA5}">
                      <a16:colId xmlns:a16="http://schemas.microsoft.com/office/drawing/2014/main" val="3971359755"/>
                    </a:ext>
                  </a:extLst>
                </a:gridCol>
              </a:tblGrid>
              <a:tr h="504000">
                <a:tc>
                  <a:txBody>
                    <a:bodyPr/>
                    <a:lstStyle/>
                    <a:p>
                      <a:pPr algn="r"/>
                      <a:r>
                        <a:rPr lang="en-US" spc="0" dirty="0">
                          <a:solidFill>
                            <a:schemeClr val="tx1"/>
                          </a:solidFill>
                        </a:rPr>
                        <a:t>Global to local transformations</a:t>
                      </a:r>
                      <a:endParaRPr lang="en-CA" spc="0" dirty="0">
                        <a:solidFill>
                          <a:schemeClr val="tx1"/>
                        </a:solidFill>
                      </a:endParaRPr>
                    </a:p>
                  </a:txBody>
                  <a:tcPr anchor="ctr">
                    <a:lnL w="12700" cmpd="sng">
                      <a:noFill/>
                    </a:lnL>
                    <a:lnR w="28575" cap="flat" cmpd="sng" algn="ctr">
                      <a:solidFill>
                        <a:schemeClr val="tx1"/>
                      </a:solidFill>
                      <a:prstDash val="solid"/>
                      <a:round/>
                      <a:headEnd type="none" w="med" len="med"/>
                      <a:tailEnd type="none" w="med" len="med"/>
                    </a:lnR>
                    <a:lnT w="28575"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spc="0" dirty="0">
                          <a:solidFill>
                            <a:schemeClr val="tx1"/>
                          </a:solidFill>
                        </a:rPr>
                        <a:t>Calculates the rotation and translation matrices </a:t>
                      </a:r>
                      <a:r>
                        <a:rPr lang="en-US" b="0" spc="0" baseline="0" dirty="0">
                          <a:solidFill>
                            <a:schemeClr val="tx1"/>
                          </a:solidFill>
                        </a:rPr>
                        <a:t>allowing</a:t>
                      </a:r>
                      <a:r>
                        <a:rPr lang="en-US" b="0" spc="0" dirty="0">
                          <a:solidFill>
                            <a:schemeClr val="tx1"/>
                          </a:solidFill>
                        </a:rPr>
                        <a:t> the transformations of a data set from a global to a local coordinate system (and vice versa).</a:t>
                      </a:r>
                      <a:endParaRPr lang="en-CA" b="0" spc="0" dirty="0">
                        <a:solidFill>
                          <a:schemeClr val="tx1"/>
                        </a:solidFill>
                      </a:endParaRPr>
                    </a:p>
                  </a:txBody>
                  <a:tcPr anchor="ctr">
                    <a:lnL w="28575" cap="flat" cmpd="sng" algn="ctr">
                      <a:solidFill>
                        <a:schemeClr val="tx1"/>
                      </a:solidFill>
                      <a:prstDash val="solid"/>
                      <a:round/>
                      <a:headEnd type="none" w="med" len="med"/>
                      <a:tailEnd type="none" w="med" len="med"/>
                    </a:lnL>
                    <a:lnR w="12700" cmpd="sng">
                      <a:noFill/>
                    </a:lnR>
                    <a:lnT w="28575"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93471645"/>
                  </a:ext>
                </a:extLst>
              </a:tr>
              <a:tr h="504000">
                <a:tc>
                  <a:txBody>
                    <a:bodyPr/>
                    <a:lstStyle/>
                    <a:p>
                      <a:pPr algn="r"/>
                      <a:r>
                        <a:rPr lang="en-CA" b="1" spc="0" dirty="0">
                          <a:solidFill>
                            <a:schemeClr val="tx1"/>
                          </a:solidFill>
                        </a:rPr>
                        <a:t>Motion capture processing</a:t>
                      </a:r>
                    </a:p>
                  </a:txBody>
                  <a:tcPr anchor="ctr">
                    <a:lnL w="12700" cmpd="sng">
                      <a:noFill/>
                    </a:lnL>
                    <a:lnR w="28575"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spc="0" dirty="0">
                          <a:solidFill>
                            <a:schemeClr val="tx1"/>
                          </a:solidFill>
                        </a:rPr>
                        <a:t>Use rigid body dynamics to extract the 3D trajectories of joint centers from static and dynamic marker-based motion capture data (e.g. Vicon).</a:t>
                      </a:r>
                      <a:endParaRPr lang="en-CA" b="0" spc="0" dirty="0">
                        <a:solidFill>
                          <a:schemeClr val="tx1"/>
                        </a:solidFill>
                      </a:endParaRPr>
                    </a:p>
                  </a:txBody>
                  <a:tcPr anchor="ctr">
                    <a:lnL w="28575" cap="flat" cmpd="sng" algn="ctr">
                      <a:solidFill>
                        <a:schemeClr val="tx1"/>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91101453"/>
                  </a:ext>
                </a:extLst>
              </a:tr>
              <a:tr h="504000">
                <a:tc>
                  <a:txBody>
                    <a:bodyPr/>
                    <a:lstStyle/>
                    <a:p>
                      <a:pPr algn="r"/>
                      <a:r>
                        <a:rPr lang="en-CA" b="1" spc="0" dirty="0">
                          <a:solidFill>
                            <a:schemeClr val="tx1"/>
                          </a:solidFill>
                        </a:rPr>
                        <a:t>Nearest (Euclidean) neighbor</a:t>
                      </a:r>
                    </a:p>
                  </a:txBody>
                  <a:tcPr anchor="ctr">
                    <a:lnL w="12700" cmpd="sng">
                      <a:noFill/>
                    </a:lnL>
                    <a:lnR w="28575"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spc="0" dirty="0">
                          <a:solidFill>
                            <a:schemeClr val="tx1"/>
                          </a:solidFill>
                        </a:rPr>
                        <a:t>Find the nearest (Euclidean) neighbor between two data sets of points.</a:t>
                      </a:r>
                      <a:endParaRPr lang="en-CA" b="0" spc="0" dirty="0">
                        <a:solidFill>
                          <a:schemeClr val="tx1"/>
                        </a:solidFill>
                      </a:endParaRPr>
                    </a:p>
                  </a:txBody>
                  <a:tcPr anchor="ctr">
                    <a:lnL w="28575" cap="flat" cmpd="sng" algn="ctr">
                      <a:solidFill>
                        <a:schemeClr val="tx1"/>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01273006"/>
                  </a:ext>
                </a:extLst>
              </a:tr>
              <a:tr h="504000">
                <a:tc>
                  <a:txBody>
                    <a:bodyPr/>
                    <a:lstStyle/>
                    <a:p>
                      <a:pPr algn="r"/>
                      <a:r>
                        <a:rPr lang="en-CA" b="1" spc="0" dirty="0">
                          <a:solidFill>
                            <a:schemeClr val="tx1"/>
                          </a:solidFill>
                        </a:rPr>
                        <a:t>Iterative Closest Point (ICP)</a:t>
                      </a:r>
                    </a:p>
                  </a:txBody>
                  <a:tcPr anchor="ctr">
                    <a:lnL w="12700" cmpd="sng">
                      <a:noFill/>
                    </a:lnL>
                    <a:lnR w="28575"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spc="0" dirty="0">
                          <a:solidFill>
                            <a:schemeClr val="tx1"/>
                          </a:solidFill>
                        </a:rPr>
                        <a:t>Use an ICP method to find the best-fit transform that maps solid A on to solid B (for 3D registration).</a:t>
                      </a:r>
                      <a:endParaRPr lang="en-CA" b="0" spc="0" dirty="0">
                        <a:solidFill>
                          <a:schemeClr val="tx1"/>
                        </a:solidFill>
                      </a:endParaRPr>
                    </a:p>
                  </a:txBody>
                  <a:tcPr anchor="ctr">
                    <a:lnL w="28575" cap="flat" cmpd="sng" algn="ctr">
                      <a:solidFill>
                        <a:schemeClr val="tx1"/>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03744931"/>
                  </a:ext>
                </a:extLst>
              </a:tr>
            </a:tbl>
          </a:graphicData>
        </a:graphic>
      </p:graphicFrame>
    </p:spTree>
    <p:extLst>
      <p:ext uri="{BB962C8B-B14F-4D97-AF65-F5344CB8AC3E}">
        <p14:creationId xmlns:p14="http://schemas.microsoft.com/office/powerpoint/2010/main" val="15009682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C86A53D-3F5F-47FF-8B01-19146F73CAB6}"/>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
        <p:nvSpPr>
          <p:cNvPr id="10" name="TextBox 9">
            <a:extLst>
              <a:ext uri="{FF2B5EF4-FFF2-40B4-BE49-F238E27FC236}">
                <a16:creationId xmlns:a16="http://schemas.microsoft.com/office/drawing/2014/main" id="{EFB6FE4D-9C2B-4B51-88B7-74B75537E09C}"/>
              </a:ext>
            </a:extLst>
          </p:cNvPr>
          <p:cNvSpPr txBox="1"/>
          <p:nvPr/>
        </p:nvSpPr>
        <p:spPr>
          <a:xfrm>
            <a:off x="292569" y="1100155"/>
            <a:ext cx="8720801"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D</a:t>
            </a:r>
            <a:r>
              <a:rPr lang="en-CA" sz="2000" dirty="0">
                <a:latin typeface="Segoe UI" panose="020B0502040204020203" pitchFamily="34" charset="0"/>
                <a:cs typeface="Segoe UI" panose="020B0502040204020203" pitchFamily="34" charset="0"/>
              </a:rPr>
              <a:t>ESCRIPTION</a:t>
            </a:r>
          </a:p>
          <a:p>
            <a:r>
              <a:rPr lang="en-US" sz="1600" dirty="0">
                <a:latin typeface="Segoe UI" panose="020B0502040204020203" pitchFamily="34" charset="0"/>
                <a:cs typeface="Segoe UI" panose="020B0502040204020203" pitchFamily="34" charset="0"/>
              </a:rPr>
              <a:t>This toolbox contains custom </a:t>
            </a:r>
            <a:r>
              <a:rPr lang="en-US" sz="1600" dirty="0" err="1">
                <a:latin typeface="Segoe UI" panose="020B0502040204020203" pitchFamily="34" charset="0"/>
                <a:cs typeface="Segoe UI" panose="020B0502040204020203" pitchFamily="34" charset="0"/>
              </a:rPr>
              <a:t>Matlab</a:t>
            </a:r>
            <a:r>
              <a:rPr lang="en-US" sz="1600" dirty="0">
                <a:latin typeface="Segoe UI" panose="020B0502040204020203" pitchFamily="34" charset="0"/>
                <a:cs typeface="Segoe UI" panose="020B0502040204020203" pitchFamily="34" charset="0"/>
              </a:rPr>
              <a:t> and Python codes enabling essential signal processing operations enabling the filtering, interpolation and analysis of time series (including </a:t>
            </a:r>
            <a:r>
              <a:rPr lang="en-US" sz="1600" dirty="0" err="1">
                <a:latin typeface="Segoe UI" panose="020B0502040204020203" pitchFamily="34" charset="0"/>
                <a:cs typeface="Segoe UI" panose="020B0502040204020203" pitchFamily="34" charset="0"/>
              </a:rPr>
              <a:t>biosignals</a:t>
            </a:r>
            <a:r>
              <a:rPr lang="en-US" sz="1600" dirty="0">
                <a:latin typeface="Segoe UI" panose="020B0502040204020203" pitchFamily="34" charset="0"/>
                <a:cs typeface="Segoe UI" panose="020B0502040204020203" pitchFamily="34" charset="0"/>
              </a:rPr>
              <a:t>)</a:t>
            </a:r>
            <a:r>
              <a:rPr lang="en-CA" sz="1600" dirty="0">
                <a:latin typeface="Segoe UI" panose="020B0502040204020203" pitchFamily="34" charset="0"/>
                <a:cs typeface="Segoe UI" panose="020B0502040204020203" pitchFamily="34" charset="0"/>
              </a:rPr>
              <a:t>.</a:t>
            </a:r>
          </a:p>
        </p:txBody>
      </p:sp>
      <p:sp>
        <p:nvSpPr>
          <p:cNvPr id="18" name="Rectangle 17">
            <a:extLst>
              <a:ext uri="{FF2B5EF4-FFF2-40B4-BE49-F238E27FC236}">
                <a16:creationId xmlns:a16="http://schemas.microsoft.com/office/drawing/2014/main" id="{28A62D92-C9E2-43F7-94B1-CB43DA9E117B}"/>
              </a:ext>
            </a:extLst>
          </p:cNvPr>
          <p:cNvSpPr/>
          <p:nvPr/>
        </p:nvSpPr>
        <p:spPr>
          <a:xfrm>
            <a:off x="292570" y="1100155"/>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7" name="Rectangle: Rounded Corners 16">
            <a:extLst>
              <a:ext uri="{FF2B5EF4-FFF2-40B4-BE49-F238E27FC236}">
                <a16:creationId xmlns:a16="http://schemas.microsoft.com/office/drawing/2014/main" id="{4AB55AD7-C114-4E3E-9B0D-E850FA8228CD}"/>
              </a:ext>
            </a:extLst>
          </p:cNvPr>
          <p:cNvSpPr/>
          <p:nvPr/>
        </p:nvSpPr>
        <p:spPr>
          <a:xfrm>
            <a:off x="0" y="4898090"/>
            <a:ext cx="7020000" cy="540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31" name="TextBox 30">
            <a:extLst>
              <a:ext uri="{FF2B5EF4-FFF2-40B4-BE49-F238E27FC236}">
                <a16:creationId xmlns:a16="http://schemas.microsoft.com/office/drawing/2014/main" id="{86105C29-5D8E-4DFE-8071-4F6A881A653E}"/>
              </a:ext>
            </a:extLst>
          </p:cNvPr>
          <p:cNvSpPr txBox="1"/>
          <p:nvPr/>
        </p:nvSpPr>
        <p:spPr>
          <a:xfrm>
            <a:off x="537029" y="2387539"/>
            <a:ext cx="8314401" cy="461665"/>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C</a:t>
            </a:r>
            <a:r>
              <a:rPr lang="en-CA" sz="2000" dirty="0">
                <a:latin typeface="Segoe UI" panose="020B0502040204020203" pitchFamily="34" charset="0"/>
                <a:cs typeface="Segoe UI" panose="020B0502040204020203" pitchFamily="34" charset="0"/>
              </a:rPr>
              <a:t>ONTENT</a:t>
            </a:r>
            <a:endParaRPr lang="en-CA" sz="1600" dirty="0">
              <a:latin typeface="Segoe UI" panose="020B0502040204020203" pitchFamily="34" charset="0"/>
              <a:cs typeface="Segoe UI" panose="020B0502040204020203" pitchFamily="34" charset="0"/>
            </a:endParaRPr>
          </a:p>
        </p:txBody>
      </p:sp>
      <p:sp>
        <p:nvSpPr>
          <p:cNvPr id="28" name="Rectangle 27">
            <a:extLst>
              <a:ext uri="{FF2B5EF4-FFF2-40B4-BE49-F238E27FC236}">
                <a16:creationId xmlns:a16="http://schemas.microsoft.com/office/drawing/2014/main" id="{6B23E860-4C37-4AD8-825C-92770B68794A}"/>
              </a:ext>
            </a:extLst>
          </p:cNvPr>
          <p:cNvSpPr/>
          <p:nvPr/>
        </p:nvSpPr>
        <p:spPr>
          <a:xfrm>
            <a:off x="537029" y="2387539"/>
            <a:ext cx="541568"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33" name="TextBox 32">
            <a:extLst>
              <a:ext uri="{FF2B5EF4-FFF2-40B4-BE49-F238E27FC236}">
                <a16:creationId xmlns:a16="http://schemas.microsoft.com/office/drawing/2014/main" id="{5277CB94-F2C5-4AAD-9473-63644295B179}"/>
              </a:ext>
            </a:extLst>
          </p:cNvPr>
          <p:cNvSpPr txBox="1"/>
          <p:nvPr/>
        </p:nvSpPr>
        <p:spPr>
          <a:xfrm>
            <a:off x="1226457" y="0"/>
            <a:ext cx="7917543" cy="830997"/>
          </a:xfrm>
          <a:prstGeom prst="rect">
            <a:avLst/>
          </a:prstGeom>
          <a:noFill/>
        </p:spPr>
        <p:txBody>
          <a:bodyPr wrap="square" rtlCol="0">
            <a:spAutoFit/>
          </a:bodyPr>
          <a:lstStyle/>
          <a:p>
            <a:pPr algn="ctr"/>
            <a:r>
              <a:rPr lang="en-CA" sz="2400" spc="450" dirty="0">
                <a:latin typeface="Segoe UI" panose="020B0502040204020203" pitchFamily="34" charset="0"/>
                <a:cs typeface="Segoe UI" panose="020B0502040204020203" pitchFamily="34" charset="0"/>
              </a:rPr>
              <a:t>D</a:t>
            </a:r>
            <a:r>
              <a:rPr lang="en-CA" spc="450" dirty="0">
                <a:latin typeface="Segoe UI" panose="020B0502040204020203" pitchFamily="34" charset="0"/>
                <a:cs typeface="Segoe UI" panose="020B0502040204020203" pitchFamily="34" charset="0"/>
              </a:rPr>
              <a:t>EVELOPMENT OF A</a:t>
            </a:r>
          </a:p>
          <a:p>
            <a:pPr algn="ctr"/>
            <a:r>
              <a:rPr lang="en-CA" sz="2400" spc="450" dirty="0">
                <a:latin typeface="Segoe UI" panose="020B0502040204020203" pitchFamily="34" charset="0"/>
                <a:cs typeface="Segoe UI" panose="020B0502040204020203" pitchFamily="34" charset="0"/>
              </a:rPr>
              <a:t>S</a:t>
            </a:r>
            <a:r>
              <a:rPr lang="en-CA" spc="450" dirty="0">
                <a:latin typeface="Segoe UI" panose="020B0502040204020203" pitchFamily="34" charset="0"/>
                <a:cs typeface="Segoe UI" panose="020B0502040204020203" pitchFamily="34" charset="0"/>
              </a:rPr>
              <a:t>IGNAL </a:t>
            </a:r>
            <a:r>
              <a:rPr lang="en-CA" sz="2400" spc="450" dirty="0">
                <a:latin typeface="Segoe UI" panose="020B0502040204020203" pitchFamily="34" charset="0"/>
                <a:cs typeface="Segoe UI" panose="020B0502040204020203" pitchFamily="34" charset="0"/>
              </a:rPr>
              <a:t>P</a:t>
            </a:r>
            <a:r>
              <a:rPr lang="en-CA" spc="450" dirty="0">
                <a:latin typeface="Segoe UI" panose="020B0502040204020203" pitchFamily="34" charset="0"/>
                <a:cs typeface="Segoe UI" panose="020B0502040204020203" pitchFamily="34" charset="0"/>
              </a:rPr>
              <a:t>ROCESSING </a:t>
            </a:r>
            <a:r>
              <a:rPr lang="en-CA" sz="2400" spc="450" dirty="0">
                <a:latin typeface="Segoe UI" panose="020B0502040204020203" pitchFamily="34" charset="0"/>
                <a:cs typeface="Segoe UI" panose="020B0502040204020203" pitchFamily="34" charset="0"/>
              </a:rPr>
              <a:t>T</a:t>
            </a:r>
            <a:r>
              <a:rPr lang="en-CA" spc="450" dirty="0">
                <a:latin typeface="Segoe UI" panose="020B0502040204020203" pitchFamily="34" charset="0"/>
                <a:cs typeface="Segoe UI" panose="020B0502040204020203" pitchFamily="34" charset="0"/>
              </a:rPr>
              <a:t>OOLBOX</a:t>
            </a:r>
          </a:p>
        </p:txBody>
      </p:sp>
      <p:sp>
        <p:nvSpPr>
          <p:cNvPr id="34" name="Rectangle: Rounded Corners 33">
            <a:extLst>
              <a:ext uri="{FF2B5EF4-FFF2-40B4-BE49-F238E27FC236}">
                <a16:creationId xmlns:a16="http://schemas.microsoft.com/office/drawing/2014/main" id="{715C480F-5FD6-4A66-8AC2-2161C49D0F01}"/>
              </a:ext>
            </a:extLst>
          </p:cNvPr>
          <p:cNvSpPr/>
          <p:nvPr/>
        </p:nvSpPr>
        <p:spPr>
          <a:xfrm>
            <a:off x="1584000" y="830997"/>
            <a:ext cx="7560000" cy="405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graphicFrame>
        <p:nvGraphicFramePr>
          <p:cNvPr id="12" name="Table 11">
            <a:extLst>
              <a:ext uri="{FF2B5EF4-FFF2-40B4-BE49-F238E27FC236}">
                <a16:creationId xmlns:a16="http://schemas.microsoft.com/office/drawing/2014/main" id="{3BB550AC-3B44-49F2-AFE4-E452027D0883}"/>
              </a:ext>
            </a:extLst>
          </p:cNvPr>
          <p:cNvGraphicFramePr>
            <a:graphicFrameLocks noGrp="1"/>
          </p:cNvGraphicFramePr>
          <p:nvPr>
            <p:extLst>
              <p:ext uri="{D42A27DB-BD31-4B8C-83A1-F6EECF244321}">
                <p14:modId xmlns:p14="http://schemas.microsoft.com/office/powerpoint/2010/main" val="2976420192"/>
              </p:ext>
            </p:extLst>
          </p:nvPr>
        </p:nvGraphicFramePr>
        <p:xfrm>
          <a:off x="0" y="2849204"/>
          <a:ext cx="9144000" cy="2016000"/>
        </p:xfrm>
        <a:graphic>
          <a:graphicData uri="http://schemas.openxmlformats.org/drawingml/2006/table">
            <a:tbl>
              <a:tblPr firstRow="1" bandRow="1">
                <a:tableStyleId>{5C22544A-7EE6-4342-B048-85BDC9FD1C3A}</a:tableStyleId>
              </a:tblPr>
              <a:tblGrid>
                <a:gridCol w="2986088">
                  <a:extLst>
                    <a:ext uri="{9D8B030D-6E8A-4147-A177-3AD203B41FA5}">
                      <a16:colId xmlns:a16="http://schemas.microsoft.com/office/drawing/2014/main" val="2283147218"/>
                    </a:ext>
                  </a:extLst>
                </a:gridCol>
                <a:gridCol w="6157912">
                  <a:extLst>
                    <a:ext uri="{9D8B030D-6E8A-4147-A177-3AD203B41FA5}">
                      <a16:colId xmlns:a16="http://schemas.microsoft.com/office/drawing/2014/main" val="239538589"/>
                    </a:ext>
                  </a:extLst>
                </a:gridCol>
              </a:tblGrid>
              <a:tr h="504000">
                <a:tc>
                  <a:txBody>
                    <a:bodyPr/>
                    <a:lstStyle/>
                    <a:p>
                      <a:pPr algn="r"/>
                      <a:r>
                        <a:rPr lang="en-CA" spc="0" dirty="0">
                          <a:solidFill>
                            <a:schemeClr val="tx1"/>
                          </a:solidFill>
                        </a:rPr>
                        <a:t>Denoising</a:t>
                      </a:r>
                    </a:p>
                  </a:txBody>
                  <a:tcPr anchor="ctr">
                    <a:lnL w="12700" cmpd="sng">
                      <a:noFill/>
                    </a:lnL>
                    <a:lnR w="28575" cap="flat" cmpd="sng" algn="ctr">
                      <a:solidFill>
                        <a:schemeClr val="tx1"/>
                      </a:solidFill>
                      <a:prstDash val="solid"/>
                      <a:round/>
                      <a:headEnd type="none" w="med" len="med"/>
                      <a:tailEnd type="none" w="med" len="med"/>
                    </a:lnR>
                    <a:lnT w="28575"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spc="0" dirty="0">
                          <a:solidFill>
                            <a:schemeClr val="tx1"/>
                          </a:solidFill>
                        </a:rPr>
                        <a:t>Moving average, Gaussian and Median filter, Detrending, LSTM filter, TKEO and Z-scores.</a:t>
                      </a:r>
                      <a:endParaRPr lang="en-CA" b="0" spc="0" dirty="0">
                        <a:solidFill>
                          <a:schemeClr val="tx1"/>
                        </a:solidFill>
                      </a:endParaRPr>
                    </a:p>
                  </a:txBody>
                  <a:tcPr anchor="ctr">
                    <a:lnL w="28575" cap="flat" cmpd="sng" algn="ctr">
                      <a:solidFill>
                        <a:schemeClr val="tx1"/>
                      </a:solidFill>
                      <a:prstDash val="solid"/>
                      <a:round/>
                      <a:headEnd type="none" w="med" len="med"/>
                      <a:tailEnd type="none" w="med" len="med"/>
                    </a:lnL>
                    <a:lnR w="12700" cmpd="sng">
                      <a:noFill/>
                    </a:lnR>
                    <a:lnT w="28575"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7398831"/>
                  </a:ext>
                </a:extLst>
              </a:tr>
              <a:tr h="504000">
                <a:tc>
                  <a:txBody>
                    <a:bodyPr/>
                    <a:lstStyle/>
                    <a:p>
                      <a:pPr algn="r"/>
                      <a:r>
                        <a:rPr lang="en-CA" b="1" spc="0" dirty="0">
                          <a:solidFill>
                            <a:schemeClr val="tx1"/>
                          </a:solidFill>
                        </a:rPr>
                        <a:t>Filtering and Spectral analysis</a:t>
                      </a:r>
                    </a:p>
                  </a:txBody>
                  <a:tcPr anchor="ctr">
                    <a:lnL w="12700" cmpd="sng">
                      <a:noFill/>
                    </a:lnL>
                    <a:lnR w="28575"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spc="0" dirty="0">
                          <a:solidFill>
                            <a:schemeClr val="tx1"/>
                          </a:solidFill>
                        </a:rPr>
                        <a:t>Linear-phase finite impulse response (FIR) filter, Welch method, Fast Fourier Transform (FFT).</a:t>
                      </a:r>
                      <a:endParaRPr lang="en-CA" b="0" spc="0" dirty="0">
                        <a:solidFill>
                          <a:schemeClr val="tx1"/>
                        </a:solidFill>
                      </a:endParaRPr>
                    </a:p>
                  </a:txBody>
                  <a:tcPr anchor="ctr">
                    <a:lnL w="28575" cap="flat" cmpd="sng" algn="ctr">
                      <a:solidFill>
                        <a:schemeClr val="tx1"/>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55405007"/>
                  </a:ext>
                </a:extLst>
              </a:tr>
              <a:tr h="504000">
                <a:tc>
                  <a:txBody>
                    <a:bodyPr/>
                    <a:lstStyle/>
                    <a:p>
                      <a:pPr algn="r"/>
                      <a:r>
                        <a:rPr lang="en-CA" b="1" spc="0" dirty="0">
                          <a:solidFill>
                            <a:schemeClr val="tx1"/>
                          </a:solidFill>
                        </a:rPr>
                        <a:t>Interpolation and Resampling</a:t>
                      </a:r>
                    </a:p>
                  </a:txBody>
                  <a:tcPr anchor="ctr">
                    <a:lnL w="12700" cmpd="sng">
                      <a:noFill/>
                    </a:lnL>
                    <a:lnR w="28575"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spc="0" dirty="0">
                          <a:solidFill>
                            <a:schemeClr val="tx1"/>
                          </a:solidFill>
                        </a:rPr>
                        <a:t>Cubic spline interpolation/resampling of time series, Data reshaping tool, </a:t>
                      </a:r>
                      <a:r>
                        <a:rPr lang="en-US" b="0" spc="0" dirty="0" err="1">
                          <a:solidFill>
                            <a:schemeClr val="tx1"/>
                          </a:solidFill>
                        </a:rPr>
                        <a:t>NaN</a:t>
                      </a:r>
                      <a:r>
                        <a:rPr lang="en-US" b="0" spc="0" dirty="0">
                          <a:solidFill>
                            <a:schemeClr val="tx1"/>
                          </a:solidFill>
                        </a:rPr>
                        <a:t> finder.</a:t>
                      </a:r>
                      <a:endParaRPr lang="en-CA" b="0" spc="0" dirty="0">
                        <a:solidFill>
                          <a:schemeClr val="tx1"/>
                        </a:solidFill>
                      </a:endParaRPr>
                    </a:p>
                  </a:txBody>
                  <a:tcPr anchor="ctr">
                    <a:lnL w="28575" cap="flat" cmpd="sng" algn="ctr">
                      <a:solidFill>
                        <a:schemeClr val="tx1"/>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18450591"/>
                  </a:ext>
                </a:extLst>
              </a:tr>
              <a:tr h="504000">
                <a:tc>
                  <a:txBody>
                    <a:bodyPr/>
                    <a:lstStyle/>
                    <a:p>
                      <a:pPr algn="r"/>
                      <a:r>
                        <a:rPr lang="en-CA" b="1" spc="0" dirty="0">
                          <a:solidFill>
                            <a:schemeClr val="tx1"/>
                          </a:solidFill>
                        </a:rPr>
                        <a:t>Signals comparison</a:t>
                      </a:r>
                    </a:p>
                  </a:txBody>
                  <a:tcPr anchor="ctr">
                    <a:lnL w="12700" cmpd="sng">
                      <a:noFill/>
                    </a:lnL>
                    <a:lnR w="28575"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spc="0" dirty="0">
                          <a:solidFill>
                            <a:schemeClr val="tx1"/>
                          </a:solidFill>
                        </a:rPr>
                        <a:t>Signals delay assessment (using FFT), Intraclass correlation (ICC) calculation, Dynamic time wrapping excursions between time series.</a:t>
                      </a:r>
                      <a:endParaRPr lang="en-CA" b="0" spc="0" dirty="0">
                        <a:solidFill>
                          <a:schemeClr val="tx1"/>
                        </a:solidFill>
                      </a:endParaRPr>
                    </a:p>
                  </a:txBody>
                  <a:tcPr anchor="ctr">
                    <a:lnL w="28575" cap="flat" cmpd="sng" algn="ctr">
                      <a:solidFill>
                        <a:schemeClr val="tx1"/>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45220126"/>
                  </a:ext>
                </a:extLst>
              </a:tr>
            </a:tbl>
          </a:graphicData>
        </a:graphic>
      </p:graphicFrame>
    </p:spTree>
    <p:extLst>
      <p:ext uri="{BB962C8B-B14F-4D97-AF65-F5344CB8AC3E}">
        <p14:creationId xmlns:p14="http://schemas.microsoft.com/office/powerpoint/2010/main" val="8647505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15EA1EBC-0C4B-4D5C-B0E1-10B8176414B7}"/>
              </a:ext>
            </a:extLst>
          </p:cNvPr>
          <p:cNvSpPr txBox="1"/>
          <p:nvPr/>
        </p:nvSpPr>
        <p:spPr>
          <a:xfrm>
            <a:off x="292570" y="1201922"/>
            <a:ext cx="8558860" cy="1692771"/>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B</a:t>
            </a:r>
            <a:r>
              <a:rPr lang="en-CA" dirty="0">
                <a:latin typeface="Segoe UI" panose="020B0502040204020203" pitchFamily="34" charset="0"/>
                <a:cs typeface="Segoe UI" panose="020B0502040204020203" pitchFamily="34" charset="0"/>
              </a:rPr>
              <a:t>ACKGROUND</a:t>
            </a:r>
            <a:endParaRPr lang="en-CA" sz="1600" dirty="0">
              <a:latin typeface="Segoe UI" panose="020B0502040204020203" pitchFamily="34" charset="0"/>
              <a:cs typeface="Segoe UI" panose="020B0502040204020203" pitchFamily="34" charset="0"/>
            </a:endParaRPr>
          </a:p>
          <a:p>
            <a:r>
              <a:rPr lang="en-US" sz="1600" dirty="0">
                <a:latin typeface="Segoe UI" panose="020B0502040204020203" pitchFamily="34" charset="0"/>
                <a:cs typeface="Segoe UI" panose="020B0502040204020203" pitchFamily="34" charset="0"/>
              </a:rPr>
              <a:t>Marker-less motion capture technologies are cheaper and more accessible than marker-based multi-camera systems. If their accuracy is deemed sufficient, they have the potential to become great clinical tools for orthopedics and injury risk assessment.</a:t>
            </a:r>
          </a:p>
          <a:p>
            <a:pPr lvl="1"/>
            <a:r>
              <a:rPr lang="en-US" sz="1600" i="1" dirty="0">
                <a:latin typeface="Segoe UI" panose="020B0502040204020203" pitchFamily="34" charset="0"/>
                <a:cs typeface="Segoe UI" panose="020B0502040204020203" pitchFamily="34" charset="0"/>
              </a:rPr>
              <a:t>However, research has indicated that such technologies have limited accuracy when it comes to measuring complex movements that have narrower amplitudes.</a:t>
            </a:r>
          </a:p>
        </p:txBody>
      </p:sp>
      <p:sp>
        <p:nvSpPr>
          <p:cNvPr id="15" name="Rectangle 14">
            <a:extLst>
              <a:ext uri="{FF2B5EF4-FFF2-40B4-BE49-F238E27FC236}">
                <a16:creationId xmlns:a16="http://schemas.microsoft.com/office/drawing/2014/main" id="{C0E862EF-776D-4F01-9447-97725EEA333D}"/>
              </a:ext>
            </a:extLst>
          </p:cNvPr>
          <p:cNvSpPr/>
          <p:nvPr/>
        </p:nvSpPr>
        <p:spPr>
          <a:xfrm>
            <a:off x="292570" y="1201922"/>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1" name="Rectangle 10">
            <a:extLst>
              <a:ext uri="{FF2B5EF4-FFF2-40B4-BE49-F238E27FC236}">
                <a16:creationId xmlns:a16="http://schemas.microsoft.com/office/drawing/2014/main" id="{2C86A53D-3F5F-47FF-8B01-19146F73CAB6}"/>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
        <p:nvSpPr>
          <p:cNvPr id="17" name="Rectangle: Rounded Corners 16">
            <a:extLst>
              <a:ext uri="{FF2B5EF4-FFF2-40B4-BE49-F238E27FC236}">
                <a16:creationId xmlns:a16="http://schemas.microsoft.com/office/drawing/2014/main" id="{4AB55AD7-C114-4E3E-9B0D-E850FA8228CD}"/>
              </a:ext>
            </a:extLst>
          </p:cNvPr>
          <p:cNvSpPr/>
          <p:nvPr/>
        </p:nvSpPr>
        <p:spPr>
          <a:xfrm>
            <a:off x="0" y="4898090"/>
            <a:ext cx="7020000" cy="540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31" name="TextBox 30">
            <a:extLst>
              <a:ext uri="{FF2B5EF4-FFF2-40B4-BE49-F238E27FC236}">
                <a16:creationId xmlns:a16="http://schemas.microsoft.com/office/drawing/2014/main" id="{86105C29-5D8E-4DFE-8071-4F6A881A653E}"/>
              </a:ext>
            </a:extLst>
          </p:cNvPr>
          <p:cNvSpPr txBox="1"/>
          <p:nvPr/>
        </p:nvSpPr>
        <p:spPr>
          <a:xfrm>
            <a:off x="537029" y="3098739"/>
            <a:ext cx="8314401" cy="1692771"/>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O</a:t>
            </a:r>
            <a:r>
              <a:rPr lang="en-CA" sz="2000" dirty="0">
                <a:latin typeface="Segoe UI" panose="020B0502040204020203" pitchFamily="34" charset="0"/>
                <a:cs typeface="Segoe UI" panose="020B0502040204020203" pitchFamily="34" charset="0"/>
              </a:rPr>
              <a:t>BJECTIVE</a:t>
            </a:r>
          </a:p>
          <a:p>
            <a:r>
              <a:rPr lang="en-US" sz="1600" dirty="0">
                <a:latin typeface="Segoe UI" panose="020B0502040204020203" pitchFamily="34" charset="0"/>
                <a:cs typeface="Segoe UI" panose="020B0502040204020203" pitchFamily="34" charset="0"/>
              </a:rPr>
              <a:t>Train a Recurrent Neural Network to enhance the performance of the Microsoft Kinect 3D camera. More specifically, the model's aim is to learn the mapping from Kinect joint centers trajectories to Vicon* joint angles.</a:t>
            </a:r>
          </a:p>
          <a:p>
            <a:pPr lvl="1"/>
            <a:r>
              <a:rPr lang="en-US" sz="1600" i="1" dirty="0">
                <a:latin typeface="Segoe UI" panose="020B0502040204020203" pitchFamily="34" charset="0"/>
                <a:cs typeface="Segoe UI" panose="020B0502040204020203" pitchFamily="34" charset="0"/>
              </a:rPr>
              <a:t>*multi-camera marker-based motion capture technology, considered here as Gold Standard</a:t>
            </a:r>
            <a:endParaRPr lang="en-CA" sz="1600" i="1" dirty="0">
              <a:latin typeface="Segoe UI" panose="020B0502040204020203" pitchFamily="34" charset="0"/>
              <a:cs typeface="Segoe UI" panose="020B0502040204020203" pitchFamily="34" charset="0"/>
            </a:endParaRPr>
          </a:p>
        </p:txBody>
      </p:sp>
      <p:sp>
        <p:nvSpPr>
          <p:cNvPr id="28" name="Rectangle 27">
            <a:extLst>
              <a:ext uri="{FF2B5EF4-FFF2-40B4-BE49-F238E27FC236}">
                <a16:creationId xmlns:a16="http://schemas.microsoft.com/office/drawing/2014/main" id="{6B23E860-4C37-4AD8-825C-92770B68794A}"/>
              </a:ext>
            </a:extLst>
          </p:cNvPr>
          <p:cNvSpPr/>
          <p:nvPr/>
        </p:nvSpPr>
        <p:spPr>
          <a:xfrm>
            <a:off x="537029" y="3098739"/>
            <a:ext cx="541568"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33" name="TextBox 32">
            <a:extLst>
              <a:ext uri="{FF2B5EF4-FFF2-40B4-BE49-F238E27FC236}">
                <a16:creationId xmlns:a16="http://schemas.microsoft.com/office/drawing/2014/main" id="{5277CB94-F2C5-4AAD-9473-63644295B179}"/>
              </a:ext>
            </a:extLst>
          </p:cNvPr>
          <p:cNvSpPr txBox="1"/>
          <p:nvPr/>
        </p:nvSpPr>
        <p:spPr>
          <a:xfrm>
            <a:off x="384629" y="0"/>
            <a:ext cx="8759371" cy="830997"/>
          </a:xfrm>
          <a:prstGeom prst="rect">
            <a:avLst/>
          </a:prstGeom>
          <a:noFill/>
        </p:spPr>
        <p:txBody>
          <a:bodyPr wrap="square" rtlCol="0">
            <a:spAutoFit/>
          </a:bodyPr>
          <a:lstStyle/>
          <a:p>
            <a:pPr algn="ctr"/>
            <a:r>
              <a:rPr lang="en-US" sz="2400" spc="450" dirty="0">
                <a:latin typeface="Segoe UI" panose="020B0502040204020203" pitchFamily="34" charset="0"/>
                <a:cs typeface="Segoe UI" panose="020B0502040204020203" pitchFamily="34" charset="0"/>
              </a:rPr>
              <a:t>M</a:t>
            </a:r>
            <a:r>
              <a:rPr lang="en-US" spc="450" dirty="0">
                <a:latin typeface="Segoe UI" panose="020B0502040204020203" pitchFamily="34" charset="0"/>
                <a:cs typeface="Segoe UI" panose="020B0502040204020203" pitchFamily="34" charset="0"/>
              </a:rPr>
              <a:t>OTION</a:t>
            </a:r>
            <a:r>
              <a:rPr lang="en-US" sz="2400" spc="450" dirty="0">
                <a:latin typeface="Segoe UI" panose="020B0502040204020203" pitchFamily="34" charset="0"/>
                <a:cs typeface="Segoe UI" panose="020B0502040204020203" pitchFamily="34" charset="0"/>
              </a:rPr>
              <a:t> C</a:t>
            </a:r>
            <a:r>
              <a:rPr lang="en-US" spc="450" dirty="0">
                <a:latin typeface="Segoe UI" panose="020B0502040204020203" pitchFamily="34" charset="0"/>
                <a:cs typeface="Segoe UI" panose="020B0502040204020203" pitchFamily="34" charset="0"/>
              </a:rPr>
              <a:t>APTURE</a:t>
            </a:r>
            <a:r>
              <a:rPr lang="en-US" sz="2400" spc="450" dirty="0">
                <a:latin typeface="Segoe UI" panose="020B0502040204020203" pitchFamily="34" charset="0"/>
                <a:cs typeface="Segoe UI" panose="020B0502040204020203" pitchFamily="34" charset="0"/>
              </a:rPr>
              <a:t> E</a:t>
            </a:r>
            <a:r>
              <a:rPr lang="en-US" spc="450" dirty="0">
                <a:latin typeface="Segoe UI" panose="020B0502040204020203" pitchFamily="34" charset="0"/>
                <a:cs typeface="Segoe UI" panose="020B0502040204020203" pitchFamily="34" charset="0"/>
              </a:rPr>
              <a:t>NHANCEMENT</a:t>
            </a:r>
            <a:r>
              <a:rPr lang="en-US" sz="2400" spc="450" dirty="0">
                <a:latin typeface="Segoe UI" panose="020B0502040204020203" pitchFamily="34" charset="0"/>
                <a:cs typeface="Segoe UI" panose="020B0502040204020203" pitchFamily="34" charset="0"/>
              </a:rPr>
              <a:t> </a:t>
            </a:r>
            <a:r>
              <a:rPr lang="en-US" spc="450" dirty="0">
                <a:latin typeface="Segoe UI" panose="020B0502040204020203" pitchFamily="34" charset="0"/>
                <a:cs typeface="Segoe UI" panose="020B0502040204020203" pitchFamily="34" charset="0"/>
              </a:rPr>
              <a:t>USING</a:t>
            </a:r>
            <a:r>
              <a:rPr lang="en-US" sz="2400" spc="450" dirty="0">
                <a:latin typeface="Segoe UI" panose="020B0502040204020203" pitchFamily="34" charset="0"/>
                <a:cs typeface="Segoe UI" panose="020B0502040204020203" pitchFamily="34" charset="0"/>
              </a:rPr>
              <a:t> S</a:t>
            </a:r>
            <a:r>
              <a:rPr lang="en-US" spc="450" dirty="0">
                <a:latin typeface="Segoe UI" panose="020B0502040204020203" pitchFamily="34" charset="0"/>
                <a:cs typeface="Segoe UI" panose="020B0502040204020203" pitchFamily="34" charset="0"/>
              </a:rPr>
              <a:t>EQUENCE</a:t>
            </a:r>
            <a:r>
              <a:rPr lang="en-US" sz="2400" spc="450" dirty="0">
                <a:latin typeface="Segoe UI" panose="020B0502040204020203" pitchFamily="34" charset="0"/>
                <a:cs typeface="Segoe UI" panose="020B0502040204020203" pitchFamily="34" charset="0"/>
              </a:rPr>
              <a:t> M</a:t>
            </a:r>
            <a:r>
              <a:rPr lang="en-US" spc="450" dirty="0">
                <a:latin typeface="Segoe UI" panose="020B0502040204020203" pitchFamily="34" charset="0"/>
                <a:cs typeface="Segoe UI" panose="020B0502040204020203" pitchFamily="34" charset="0"/>
              </a:rPr>
              <a:t>ODELING</a:t>
            </a:r>
            <a:r>
              <a:rPr lang="en-US" sz="2400" spc="450" dirty="0">
                <a:latin typeface="Segoe UI" panose="020B0502040204020203" pitchFamily="34" charset="0"/>
                <a:cs typeface="Segoe UI" panose="020B0502040204020203" pitchFamily="34" charset="0"/>
              </a:rPr>
              <a:t> </a:t>
            </a:r>
            <a:r>
              <a:rPr lang="en-US" spc="450" dirty="0">
                <a:latin typeface="Segoe UI" panose="020B0502040204020203" pitchFamily="34" charset="0"/>
                <a:cs typeface="Segoe UI" panose="020B0502040204020203" pitchFamily="34" charset="0"/>
              </a:rPr>
              <a:t>AND</a:t>
            </a:r>
            <a:r>
              <a:rPr lang="en-US" sz="2400" spc="450" dirty="0">
                <a:latin typeface="Segoe UI" panose="020B0502040204020203" pitchFamily="34" charset="0"/>
                <a:cs typeface="Segoe UI" panose="020B0502040204020203" pitchFamily="34" charset="0"/>
              </a:rPr>
              <a:t> R</a:t>
            </a:r>
            <a:r>
              <a:rPr lang="en-US" spc="450" dirty="0">
                <a:latin typeface="Segoe UI" panose="020B0502040204020203" pitchFamily="34" charset="0"/>
                <a:cs typeface="Segoe UI" panose="020B0502040204020203" pitchFamily="34" charset="0"/>
              </a:rPr>
              <a:t>ECURRENT</a:t>
            </a:r>
            <a:r>
              <a:rPr lang="en-US" sz="2400" spc="450" dirty="0">
                <a:latin typeface="Segoe UI" panose="020B0502040204020203" pitchFamily="34" charset="0"/>
                <a:cs typeface="Segoe UI" panose="020B0502040204020203" pitchFamily="34" charset="0"/>
              </a:rPr>
              <a:t> N</a:t>
            </a:r>
            <a:r>
              <a:rPr lang="en-US" spc="450" dirty="0">
                <a:latin typeface="Segoe UI" panose="020B0502040204020203" pitchFamily="34" charset="0"/>
                <a:cs typeface="Segoe UI" panose="020B0502040204020203" pitchFamily="34" charset="0"/>
              </a:rPr>
              <a:t>EURAL</a:t>
            </a:r>
            <a:r>
              <a:rPr lang="en-US" sz="2400" spc="450" dirty="0">
                <a:latin typeface="Segoe UI" panose="020B0502040204020203" pitchFamily="34" charset="0"/>
                <a:cs typeface="Segoe UI" panose="020B0502040204020203" pitchFamily="34" charset="0"/>
              </a:rPr>
              <a:t> N</a:t>
            </a:r>
            <a:r>
              <a:rPr lang="en-US" spc="450" dirty="0">
                <a:latin typeface="Segoe UI" panose="020B0502040204020203" pitchFamily="34" charset="0"/>
                <a:cs typeface="Segoe UI" panose="020B0502040204020203" pitchFamily="34" charset="0"/>
              </a:rPr>
              <a:t>ETWORK</a:t>
            </a:r>
            <a:endParaRPr lang="en-US" sz="2400" spc="450" dirty="0">
              <a:latin typeface="Segoe UI" panose="020B0502040204020203" pitchFamily="34" charset="0"/>
              <a:cs typeface="Segoe UI" panose="020B0502040204020203" pitchFamily="34" charset="0"/>
            </a:endParaRPr>
          </a:p>
        </p:txBody>
      </p:sp>
      <p:sp>
        <p:nvSpPr>
          <p:cNvPr id="12" name="Rectangle: Rounded Corners 11">
            <a:extLst>
              <a:ext uri="{FF2B5EF4-FFF2-40B4-BE49-F238E27FC236}">
                <a16:creationId xmlns:a16="http://schemas.microsoft.com/office/drawing/2014/main" id="{21CDF233-ED24-4E10-8EBC-5B18ABF992EB}"/>
              </a:ext>
            </a:extLst>
          </p:cNvPr>
          <p:cNvSpPr/>
          <p:nvPr/>
        </p:nvSpPr>
        <p:spPr>
          <a:xfrm>
            <a:off x="430116" y="830997"/>
            <a:ext cx="8712000" cy="405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Tree>
    <p:extLst>
      <p:ext uri="{BB962C8B-B14F-4D97-AF65-F5344CB8AC3E}">
        <p14:creationId xmlns:p14="http://schemas.microsoft.com/office/powerpoint/2010/main" val="36585433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3DD4A54-0DD1-4F30-A5D6-F21618BDB948}"/>
              </a:ext>
            </a:extLst>
          </p:cNvPr>
          <p:cNvSpPr txBox="1"/>
          <p:nvPr/>
        </p:nvSpPr>
        <p:spPr>
          <a:xfrm>
            <a:off x="1226457" y="0"/>
            <a:ext cx="7917543" cy="830997"/>
          </a:xfrm>
          <a:prstGeom prst="rect">
            <a:avLst/>
          </a:prstGeom>
          <a:noFill/>
        </p:spPr>
        <p:txBody>
          <a:bodyPr wrap="square" rtlCol="0">
            <a:spAutoFit/>
          </a:bodyPr>
          <a:lstStyle/>
          <a:p>
            <a:pPr algn="ctr"/>
            <a:r>
              <a:rPr lang="en-US" sz="2400" spc="450" dirty="0">
                <a:latin typeface="Segoe UI" panose="020B0502040204020203" pitchFamily="34" charset="0"/>
                <a:cs typeface="Segoe UI" panose="020B0502040204020203" pitchFamily="34" charset="0"/>
              </a:rPr>
              <a:t>R</a:t>
            </a:r>
            <a:r>
              <a:rPr lang="en-US" spc="450" dirty="0">
                <a:latin typeface="Segoe UI" panose="020B0502040204020203" pitchFamily="34" charset="0"/>
                <a:cs typeface="Segoe UI" panose="020B0502040204020203" pitchFamily="34" charset="0"/>
              </a:rPr>
              <a:t>EAL</a:t>
            </a:r>
            <a:r>
              <a:rPr lang="en-US" sz="2400" spc="450" dirty="0">
                <a:latin typeface="Segoe UI" panose="020B0502040204020203" pitchFamily="34" charset="0"/>
                <a:cs typeface="Segoe UI" panose="020B0502040204020203" pitchFamily="34" charset="0"/>
              </a:rPr>
              <a:t> </a:t>
            </a:r>
            <a:r>
              <a:rPr lang="en-US" spc="450" dirty="0">
                <a:latin typeface="Segoe UI" panose="020B0502040204020203" pitchFamily="34" charset="0"/>
                <a:cs typeface="Segoe UI" panose="020B0502040204020203" pitchFamily="34" charset="0"/>
              </a:rPr>
              <a:t>VS.</a:t>
            </a:r>
            <a:r>
              <a:rPr lang="en-US" sz="2400" spc="450" dirty="0">
                <a:latin typeface="Segoe UI" panose="020B0502040204020203" pitchFamily="34" charset="0"/>
                <a:cs typeface="Segoe UI" panose="020B0502040204020203" pitchFamily="34" charset="0"/>
              </a:rPr>
              <a:t> F</a:t>
            </a:r>
            <a:r>
              <a:rPr lang="en-US" spc="450" dirty="0">
                <a:latin typeface="Segoe UI" panose="020B0502040204020203" pitchFamily="34" charset="0"/>
                <a:cs typeface="Segoe UI" panose="020B0502040204020203" pitchFamily="34" charset="0"/>
              </a:rPr>
              <a:t>AKE</a:t>
            </a:r>
            <a:r>
              <a:rPr lang="en-US" sz="2400" spc="450" dirty="0">
                <a:latin typeface="Segoe UI" panose="020B0502040204020203" pitchFamily="34" charset="0"/>
                <a:cs typeface="Segoe UI" panose="020B0502040204020203" pitchFamily="34" charset="0"/>
              </a:rPr>
              <a:t> N</a:t>
            </a:r>
            <a:r>
              <a:rPr lang="en-US" spc="450" dirty="0">
                <a:latin typeface="Segoe UI" panose="020B0502040204020203" pitchFamily="34" charset="0"/>
                <a:cs typeface="Segoe UI" panose="020B0502040204020203" pitchFamily="34" charset="0"/>
              </a:rPr>
              <a:t>EWS</a:t>
            </a:r>
            <a:r>
              <a:rPr lang="en-US" sz="2400" spc="450" dirty="0">
                <a:latin typeface="Segoe UI" panose="020B0502040204020203" pitchFamily="34" charset="0"/>
                <a:cs typeface="Segoe UI" panose="020B0502040204020203" pitchFamily="34" charset="0"/>
              </a:rPr>
              <a:t> C</a:t>
            </a:r>
            <a:r>
              <a:rPr lang="en-US" spc="450" dirty="0">
                <a:latin typeface="Segoe UI" panose="020B0502040204020203" pitchFamily="34" charset="0"/>
                <a:cs typeface="Segoe UI" panose="020B0502040204020203" pitchFamily="34" charset="0"/>
              </a:rPr>
              <a:t>LASSIFICATION USING</a:t>
            </a:r>
          </a:p>
          <a:p>
            <a:pPr algn="ctr"/>
            <a:r>
              <a:rPr lang="en-US" sz="2400" spc="450" dirty="0">
                <a:latin typeface="Segoe UI" panose="020B0502040204020203" pitchFamily="34" charset="0"/>
                <a:cs typeface="Segoe UI" panose="020B0502040204020203" pitchFamily="34" charset="0"/>
              </a:rPr>
              <a:t>N</a:t>
            </a:r>
            <a:r>
              <a:rPr lang="en-US" spc="450" dirty="0">
                <a:latin typeface="Segoe UI" panose="020B0502040204020203" pitchFamily="34" charset="0"/>
                <a:cs typeface="Segoe UI" panose="020B0502040204020203" pitchFamily="34" charset="0"/>
              </a:rPr>
              <a:t>ATURAL</a:t>
            </a:r>
            <a:r>
              <a:rPr lang="en-US" sz="2400" spc="450" dirty="0">
                <a:latin typeface="Segoe UI" panose="020B0502040204020203" pitchFamily="34" charset="0"/>
                <a:cs typeface="Segoe UI" panose="020B0502040204020203" pitchFamily="34" charset="0"/>
              </a:rPr>
              <a:t> L</a:t>
            </a:r>
            <a:r>
              <a:rPr lang="en-US" spc="450" dirty="0">
                <a:latin typeface="Segoe UI" panose="020B0502040204020203" pitchFamily="34" charset="0"/>
                <a:cs typeface="Segoe UI" panose="020B0502040204020203" pitchFamily="34" charset="0"/>
              </a:rPr>
              <a:t>ANGUAGE</a:t>
            </a:r>
            <a:r>
              <a:rPr lang="en-US" sz="2400" spc="450" dirty="0">
                <a:latin typeface="Segoe UI" panose="020B0502040204020203" pitchFamily="34" charset="0"/>
                <a:cs typeface="Segoe UI" panose="020B0502040204020203" pitchFamily="34" charset="0"/>
              </a:rPr>
              <a:t> P</a:t>
            </a:r>
            <a:r>
              <a:rPr lang="en-US" spc="450" dirty="0">
                <a:latin typeface="Segoe UI" panose="020B0502040204020203" pitchFamily="34" charset="0"/>
                <a:cs typeface="Segoe UI" panose="020B0502040204020203" pitchFamily="34" charset="0"/>
              </a:rPr>
              <a:t>ROCESSING</a:t>
            </a:r>
            <a:endParaRPr lang="en-US" sz="2400" spc="450" dirty="0">
              <a:latin typeface="Segoe UI" panose="020B0502040204020203" pitchFamily="34" charset="0"/>
              <a:cs typeface="Segoe UI" panose="020B0502040204020203" pitchFamily="34" charset="0"/>
            </a:endParaRPr>
          </a:p>
        </p:txBody>
      </p:sp>
      <p:sp>
        <p:nvSpPr>
          <p:cNvPr id="13" name="Rectangle: Rounded Corners 12">
            <a:extLst>
              <a:ext uri="{FF2B5EF4-FFF2-40B4-BE49-F238E27FC236}">
                <a16:creationId xmlns:a16="http://schemas.microsoft.com/office/drawing/2014/main" id="{4D373636-56D1-4DEC-AE46-8364378F53BB}"/>
              </a:ext>
            </a:extLst>
          </p:cNvPr>
          <p:cNvSpPr/>
          <p:nvPr/>
        </p:nvSpPr>
        <p:spPr>
          <a:xfrm>
            <a:off x="1584000" y="830997"/>
            <a:ext cx="7560000" cy="405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14" name="TextBox 13">
            <a:extLst>
              <a:ext uri="{FF2B5EF4-FFF2-40B4-BE49-F238E27FC236}">
                <a16:creationId xmlns:a16="http://schemas.microsoft.com/office/drawing/2014/main" id="{15EA1EBC-0C4B-4D5C-B0E1-10B8176414B7}"/>
              </a:ext>
            </a:extLst>
          </p:cNvPr>
          <p:cNvSpPr txBox="1"/>
          <p:nvPr/>
        </p:nvSpPr>
        <p:spPr>
          <a:xfrm>
            <a:off x="292570" y="1201922"/>
            <a:ext cx="8558860" cy="1938992"/>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B</a:t>
            </a:r>
            <a:r>
              <a:rPr lang="en-CA" dirty="0">
                <a:latin typeface="Segoe UI" panose="020B0502040204020203" pitchFamily="34" charset="0"/>
                <a:cs typeface="Segoe UI" panose="020B0502040204020203" pitchFamily="34" charset="0"/>
              </a:rPr>
              <a:t>ACKGROUND</a:t>
            </a:r>
            <a:endParaRPr lang="en-CA" sz="1600" dirty="0">
              <a:latin typeface="Segoe UI" panose="020B0502040204020203" pitchFamily="34" charset="0"/>
              <a:cs typeface="Segoe UI" panose="020B0502040204020203" pitchFamily="34" charset="0"/>
            </a:endParaRPr>
          </a:p>
          <a:p>
            <a:r>
              <a:rPr lang="en-US" sz="1600" dirty="0">
                <a:latin typeface="Segoe UI" panose="020B0502040204020203" pitchFamily="34" charset="0"/>
                <a:cs typeface="Segoe UI" panose="020B0502040204020203" pitchFamily="34" charset="0"/>
              </a:rPr>
              <a:t>Since 2016, the term Fake News has been used a lot across many forms of Media. With easy access to publishing materials online, it became harder for most people to know whether a source of information should be considered Real or Fake News.</a:t>
            </a:r>
          </a:p>
          <a:p>
            <a:pPr lvl="1"/>
            <a:r>
              <a:rPr lang="en-US" sz="1600" i="1" dirty="0">
                <a:latin typeface="Segoe UI" panose="020B0502040204020203" pitchFamily="34" charset="0"/>
                <a:cs typeface="Segoe UI" panose="020B0502040204020203" pitchFamily="34" charset="0"/>
              </a:rPr>
              <a:t>Ultimately, most News articles can be classified using science and fact-checking. But can we use Natural Language Processing and Machine Learning to find patterns to automatically differentiate Real from Fake News?</a:t>
            </a:r>
          </a:p>
        </p:txBody>
      </p:sp>
      <p:sp>
        <p:nvSpPr>
          <p:cNvPr id="15" name="Rectangle 14">
            <a:extLst>
              <a:ext uri="{FF2B5EF4-FFF2-40B4-BE49-F238E27FC236}">
                <a16:creationId xmlns:a16="http://schemas.microsoft.com/office/drawing/2014/main" id="{C0E862EF-776D-4F01-9447-97725EEA333D}"/>
              </a:ext>
            </a:extLst>
          </p:cNvPr>
          <p:cNvSpPr/>
          <p:nvPr/>
        </p:nvSpPr>
        <p:spPr>
          <a:xfrm>
            <a:off x="292570" y="1201922"/>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1" name="Rectangle 10">
            <a:extLst>
              <a:ext uri="{FF2B5EF4-FFF2-40B4-BE49-F238E27FC236}">
                <a16:creationId xmlns:a16="http://schemas.microsoft.com/office/drawing/2014/main" id="{2C86A53D-3F5F-47FF-8B01-19146F73CAB6}"/>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
        <p:nvSpPr>
          <p:cNvPr id="17" name="Rectangle: Rounded Corners 16">
            <a:extLst>
              <a:ext uri="{FF2B5EF4-FFF2-40B4-BE49-F238E27FC236}">
                <a16:creationId xmlns:a16="http://schemas.microsoft.com/office/drawing/2014/main" id="{4AB55AD7-C114-4E3E-9B0D-E850FA8228CD}"/>
              </a:ext>
            </a:extLst>
          </p:cNvPr>
          <p:cNvSpPr/>
          <p:nvPr/>
        </p:nvSpPr>
        <p:spPr>
          <a:xfrm>
            <a:off x="0" y="4898090"/>
            <a:ext cx="7020000" cy="540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31" name="TextBox 30">
            <a:extLst>
              <a:ext uri="{FF2B5EF4-FFF2-40B4-BE49-F238E27FC236}">
                <a16:creationId xmlns:a16="http://schemas.microsoft.com/office/drawing/2014/main" id="{86105C29-5D8E-4DFE-8071-4F6A881A653E}"/>
              </a:ext>
            </a:extLst>
          </p:cNvPr>
          <p:cNvSpPr txBox="1"/>
          <p:nvPr/>
        </p:nvSpPr>
        <p:spPr>
          <a:xfrm>
            <a:off x="537029" y="3439805"/>
            <a:ext cx="8314401"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O</a:t>
            </a:r>
            <a:r>
              <a:rPr lang="en-CA" sz="2000" dirty="0">
                <a:latin typeface="Segoe UI" panose="020B0502040204020203" pitchFamily="34" charset="0"/>
                <a:cs typeface="Segoe UI" panose="020B0502040204020203" pitchFamily="34" charset="0"/>
              </a:rPr>
              <a:t>BJECTIVE</a:t>
            </a:r>
          </a:p>
          <a:p>
            <a:r>
              <a:rPr lang="en-US" sz="1600" dirty="0">
                <a:latin typeface="Segoe UI" panose="020B0502040204020203" pitchFamily="34" charset="0"/>
                <a:cs typeface="Segoe UI" panose="020B0502040204020203" pitchFamily="34" charset="0"/>
              </a:rPr>
              <a:t>Train a Naive Bayes Machine Learning model to detect distinguishing patterns between Real and Fake News.</a:t>
            </a:r>
            <a:endParaRPr lang="en-CA" sz="1600" dirty="0">
              <a:latin typeface="Segoe UI" panose="020B0502040204020203" pitchFamily="34" charset="0"/>
              <a:cs typeface="Segoe UI" panose="020B0502040204020203" pitchFamily="34" charset="0"/>
            </a:endParaRPr>
          </a:p>
        </p:txBody>
      </p:sp>
      <p:sp>
        <p:nvSpPr>
          <p:cNvPr id="28" name="Rectangle 27">
            <a:extLst>
              <a:ext uri="{FF2B5EF4-FFF2-40B4-BE49-F238E27FC236}">
                <a16:creationId xmlns:a16="http://schemas.microsoft.com/office/drawing/2014/main" id="{6B23E860-4C37-4AD8-825C-92770B68794A}"/>
              </a:ext>
            </a:extLst>
          </p:cNvPr>
          <p:cNvSpPr/>
          <p:nvPr/>
        </p:nvSpPr>
        <p:spPr>
          <a:xfrm>
            <a:off x="537029" y="3439805"/>
            <a:ext cx="541568"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Tree>
    <p:extLst>
      <p:ext uri="{BB962C8B-B14F-4D97-AF65-F5344CB8AC3E}">
        <p14:creationId xmlns:p14="http://schemas.microsoft.com/office/powerpoint/2010/main" val="41746154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3DD4A54-0DD1-4F30-A5D6-F21618BDB948}"/>
              </a:ext>
            </a:extLst>
          </p:cNvPr>
          <p:cNvSpPr txBox="1"/>
          <p:nvPr/>
        </p:nvSpPr>
        <p:spPr>
          <a:xfrm>
            <a:off x="1226457" y="0"/>
            <a:ext cx="7917543" cy="830997"/>
          </a:xfrm>
          <a:prstGeom prst="rect">
            <a:avLst/>
          </a:prstGeom>
          <a:noFill/>
        </p:spPr>
        <p:txBody>
          <a:bodyPr wrap="square" rtlCol="0">
            <a:spAutoFit/>
          </a:bodyPr>
          <a:lstStyle/>
          <a:p>
            <a:pPr algn="ctr"/>
            <a:r>
              <a:rPr lang="en-US" sz="2400" spc="450" dirty="0">
                <a:latin typeface="Segoe UI" panose="020B0502040204020203" pitchFamily="34" charset="0"/>
                <a:cs typeface="Segoe UI" panose="020B0502040204020203" pitchFamily="34" charset="0"/>
              </a:rPr>
              <a:t>P</a:t>
            </a:r>
            <a:r>
              <a:rPr lang="en-US" spc="450" dirty="0">
                <a:latin typeface="Segoe UI" panose="020B0502040204020203" pitchFamily="34" charset="0"/>
                <a:cs typeface="Segoe UI" panose="020B0502040204020203" pitchFamily="34" charset="0"/>
              </a:rPr>
              <a:t>REDICTING</a:t>
            </a:r>
            <a:r>
              <a:rPr lang="en-US" sz="2400" spc="450" dirty="0">
                <a:latin typeface="Segoe UI" panose="020B0502040204020203" pitchFamily="34" charset="0"/>
                <a:cs typeface="Segoe UI" panose="020B0502040204020203" pitchFamily="34" charset="0"/>
              </a:rPr>
              <a:t> O</a:t>
            </a:r>
            <a:r>
              <a:rPr lang="en-US" spc="450" dirty="0">
                <a:latin typeface="Segoe UI" panose="020B0502040204020203" pitchFamily="34" charset="0"/>
                <a:cs typeface="Segoe UI" panose="020B0502040204020203" pitchFamily="34" charset="0"/>
              </a:rPr>
              <a:t>CEAN</a:t>
            </a:r>
            <a:r>
              <a:rPr lang="en-US" sz="2400" spc="450" dirty="0">
                <a:latin typeface="Segoe UI" panose="020B0502040204020203" pitchFamily="34" charset="0"/>
                <a:cs typeface="Segoe UI" panose="020B0502040204020203" pitchFamily="34" charset="0"/>
              </a:rPr>
              <a:t> W</a:t>
            </a:r>
            <a:r>
              <a:rPr lang="en-US" spc="450" dirty="0">
                <a:latin typeface="Segoe UI" panose="020B0502040204020203" pitchFamily="34" charset="0"/>
                <a:cs typeface="Segoe UI" panose="020B0502040204020203" pitchFamily="34" charset="0"/>
              </a:rPr>
              <a:t>ATER</a:t>
            </a:r>
            <a:r>
              <a:rPr lang="en-US" sz="2400" spc="450" dirty="0">
                <a:latin typeface="Segoe UI" panose="020B0502040204020203" pitchFamily="34" charset="0"/>
                <a:cs typeface="Segoe UI" panose="020B0502040204020203" pitchFamily="34" charset="0"/>
              </a:rPr>
              <a:t> T</a:t>
            </a:r>
            <a:r>
              <a:rPr lang="en-US" spc="450" dirty="0">
                <a:latin typeface="Segoe UI" panose="020B0502040204020203" pitchFamily="34" charset="0"/>
                <a:cs typeface="Segoe UI" panose="020B0502040204020203" pitchFamily="34" charset="0"/>
              </a:rPr>
              <a:t>EMPERATURE</a:t>
            </a:r>
            <a:r>
              <a:rPr lang="en-US" sz="2400" spc="450" dirty="0">
                <a:latin typeface="Segoe UI" panose="020B0502040204020203" pitchFamily="34" charset="0"/>
                <a:cs typeface="Segoe UI" panose="020B0502040204020203" pitchFamily="34" charset="0"/>
              </a:rPr>
              <a:t> </a:t>
            </a:r>
            <a:r>
              <a:rPr lang="en-US" spc="450" dirty="0">
                <a:latin typeface="Segoe UI" panose="020B0502040204020203" pitchFamily="34" charset="0"/>
                <a:cs typeface="Segoe UI" panose="020B0502040204020203" pitchFamily="34" charset="0"/>
              </a:rPr>
              <a:t>USING</a:t>
            </a:r>
            <a:r>
              <a:rPr lang="en-US" sz="2400" spc="450" dirty="0">
                <a:latin typeface="Segoe UI" panose="020B0502040204020203" pitchFamily="34" charset="0"/>
                <a:cs typeface="Segoe UI" panose="020B0502040204020203" pitchFamily="34" charset="0"/>
              </a:rPr>
              <a:t> L</a:t>
            </a:r>
            <a:r>
              <a:rPr lang="en-US" spc="450" dirty="0">
                <a:latin typeface="Segoe UI" panose="020B0502040204020203" pitchFamily="34" charset="0"/>
                <a:cs typeface="Segoe UI" panose="020B0502040204020203" pitchFamily="34" charset="0"/>
              </a:rPr>
              <a:t>INEAR</a:t>
            </a:r>
            <a:r>
              <a:rPr lang="en-US" sz="2400" spc="450" dirty="0">
                <a:latin typeface="Segoe UI" panose="020B0502040204020203" pitchFamily="34" charset="0"/>
                <a:cs typeface="Segoe UI" panose="020B0502040204020203" pitchFamily="34" charset="0"/>
              </a:rPr>
              <a:t> R</a:t>
            </a:r>
            <a:r>
              <a:rPr lang="en-US" spc="450" dirty="0">
                <a:latin typeface="Segoe UI" panose="020B0502040204020203" pitchFamily="34" charset="0"/>
                <a:cs typeface="Segoe UI" panose="020B0502040204020203" pitchFamily="34" charset="0"/>
              </a:rPr>
              <a:t>EGRESSION</a:t>
            </a:r>
            <a:endParaRPr lang="en-US" sz="2400" spc="450" dirty="0">
              <a:latin typeface="Segoe UI" panose="020B0502040204020203" pitchFamily="34" charset="0"/>
              <a:cs typeface="Segoe UI" panose="020B0502040204020203" pitchFamily="34" charset="0"/>
            </a:endParaRPr>
          </a:p>
        </p:txBody>
      </p:sp>
      <p:sp>
        <p:nvSpPr>
          <p:cNvPr id="13" name="Rectangle: Rounded Corners 12">
            <a:extLst>
              <a:ext uri="{FF2B5EF4-FFF2-40B4-BE49-F238E27FC236}">
                <a16:creationId xmlns:a16="http://schemas.microsoft.com/office/drawing/2014/main" id="{4D373636-56D1-4DEC-AE46-8364378F53BB}"/>
              </a:ext>
            </a:extLst>
          </p:cNvPr>
          <p:cNvSpPr/>
          <p:nvPr/>
        </p:nvSpPr>
        <p:spPr>
          <a:xfrm>
            <a:off x="1584000" y="830997"/>
            <a:ext cx="7560000" cy="405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14" name="TextBox 13">
            <a:extLst>
              <a:ext uri="{FF2B5EF4-FFF2-40B4-BE49-F238E27FC236}">
                <a16:creationId xmlns:a16="http://schemas.microsoft.com/office/drawing/2014/main" id="{15EA1EBC-0C4B-4D5C-B0E1-10B8176414B7}"/>
              </a:ext>
            </a:extLst>
          </p:cNvPr>
          <p:cNvSpPr txBox="1"/>
          <p:nvPr/>
        </p:nvSpPr>
        <p:spPr>
          <a:xfrm>
            <a:off x="292570" y="1201922"/>
            <a:ext cx="8558860" cy="1938992"/>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B</a:t>
            </a:r>
            <a:r>
              <a:rPr lang="en-CA" dirty="0">
                <a:latin typeface="Segoe UI" panose="020B0502040204020203" pitchFamily="34" charset="0"/>
                <a:cs typeface="Segoe UI" panose="020B0502040204020203" pitchFamily="34" charset="0"/>
              </a:rPr>
              <a:t>ACKGROUND</a:t>
            </a:r>
            <a:endParaRPr lang="en-CA" sz="1600" dirty="0">
              <a:latin typeface="Segoe UI" panose="020B0502040204020203" pitchFamily="34" charset="0"/>
              <a:cs typeface="Segoe UI" panose="020B0502040204020203" pitchFamily="34" charset="0"/>
            </a:endParaRPr>
          </a:p>
          <a:p>
            <a:r>
              <a:rPr lang="en-US" sz="1600" dirty="0">
                <a:latin typeface="Segoe UI" panose="020B0502040204020203" pitchFamily="34" charset="0"/>
                <a:cs typeface="Segoe UI" panose="020B0502040204020203" pitchFamily="34" charset="0"/>
              </a:rPr>
              <a:t>The California Cooperative Oceanic Fisheries Investigations (</a:t>
            </a:r>
            <a:r>
              <a:rPr lang="en-US" sz="1600" dirty="0" err="1">
                <a:latin typeface="Segoe UI" panose="020B0502040204020203" pitchFamily="34" charset="0"/>
                <a:cs typeface="Segoe UI" panose="020B0502040204020203" pitchFamily="34" charset="0"/>
              </a:rPr>
              <a:t>CalCOFI</a:t>
            </a:r>
            <a:r>
              <a:rPr lang="en-US" sz="1600" dirty="0">
                <a:latin typeface="Segoe UI" panose="020B0502040204020203" pitchFamily="34" charset="0"/>
                <a:cs typeface="Segoe UI" panose="020B0502040204020203" pitchFamily="34" charset="0"/>
              </a:rPr>
              <a:t>) are a unique partnership of the California Department of Fish &amp; Wildlife, NOAA Fisheries Service and Scripps Institution of Oceanography.</a:t>
            </a:r>
          </a:p>
          <a:p>
            <a:pPr lvl="1"/>
            <a:r>
              <a:rPr lang="en-US" sz="1600" i="1" dirty="0">
                <a:latin typeface="Segoe UI" panose="020B0502040204020203" pitchFamily="34" charset="0"/>
                <a:cs typeface="Segoe UI" panose="020B0502040204020203" pitchFamily="34" charset="0"/>
              </a:rPr>
              <a:t>Their focus is the study of the marine environment off the coast of California, the management of its living resources, and monitoring the indicators of El Nino and climate change.</a:t>
            </a:r>
          </a:p>
        </p:txBody>
      </p:sp>
      <p:sp>
        <p:nvSpPr>
          <p:cNvPr id="15" name="Rectangle 14">
            <a:extLst>
              <a:ext uri="{FF2B5EF4-FFF2-40B4-BE49-F238E27FC236}">
                <a16:creationId xmlns:a16="http://schemas.microsoft.com/office/drawing/2014/main" id="{C0E862EF-776D-4F01-9447-97725EEA333D}"/>
              </a:ext>
            </a:extLst>
          </p:cNvPr>
          <p:cNvSpPr/>
          <p:nvPr/>
        </p:nvSpPr>
        <p:spPr>
          <a:xfrm>
            <a:off x="292570" y="1201922"/>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1" name="Rectangle 10">
            <a:extLst>
              <a:ext uri="{FF2B5EF4-FFF2-40B4-BE49-F238E27FC236}">
                <a16:creationId xmlns:a16="http://schemas.microsoft.com/office/drawing/2014/main" id="{2C86A53D-3F5F-47FF-8B01-19146F73CAB6}"/>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
        <p:nvSpPr>
          <p:cNvPr id="17" name="Rectangle: Rounded Corners 16">
            <a:extLst>
              <a:ext uri="{FF2B5EF4-FFF2-40B4-BE49-F238E27FC236}">
                <a16:creationId xmlns:a16="http://schemas.microsoft.com/office/drawing/2014/main" id="{4AB55AD7-C114-4E3E-9B0D-E850FA8228CD}"/>
              </a:ext>
            </a:extLst>
          </p:cNvPr>
          <p:cNvSpPr/>
          <p:nvPr/>
        </p:nvSpPr>
        <p:spPr>
          <a:xfrm>
            <a:off x="0" y="4898090"/>
            <a:ext cx="7020000" cy="540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31" name="TextBox 30">
            <a:extLst>
              <a:ext uri="{FF2B5EF4-FFF2-40B4-BE49-F238E27FC236}">
                <a16:creationId xmlns:a16="http://schemas.microsoft.com/office/drawing/2014/main" id="{86105C29-5D8E-4DFE-8071-4F6A881A653E}"/>
              </a:ext>
            </a:extLst>
          </p:cNvPr>
          <p:cNvSpPr txBox="1"/>
          <p:nvPr/>
        </p:nvSpPr>
        <p:spPr>
          <a:xfrm>
            <a:off x="537029" y="3439805"/>
            <a:ext cx="8314401" cy="1200329"/>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O</a:t>
            </a:r>
            <a:r>
              <a:rPr lang="en-CA" sz="2000" dirty="0">
                <a:latin typeface="Segoe UI" panose="020B0502040204020203" pitchFamily="34" charset="0"/>
                <a:cs typeface="Segoe UI" panose="020B0502040204020203" pitchFamily="34" charset="0"/>
              </a:rPr>
              <a:t>BJECTIVE</a:t>
            </a:r>
          </a:p>
          <a:p>
            <a:r>
              <a:rPr lang="en-US" sz="1600" dirty="0">
                <a:latin typeface="Segoe UI" panose="020B0502040204020203" pitchFamily="34" charset="0"/>
                <a:cs typeface="Segoe UI" panose="020B0502040204020203" pitchFamily="34" charset="0"/>
              </a:rPr>
              <a:t>Train a Linear Regression model to predict the ocean water temperature based on different metrics from the California Cooperative Oceanic Fisheries Investigations (</a:t>
            </a:r>
            <a:r>
              <a:rPr lang="en-US" sz="1600" dirty="0" err="1">
                <a:latin typeface="Segoe UI" panose="020B0502040204020203" pitchFamily="34" charset="0"/>
                <a:cs typeface="Segoe UI" panose="020B0502040204020203" pitchFamily="34" charset="0"/>
              </a:rPr>
              <a:t>CalCOFI</a:t>
            </a:r>
            <a:r>
              <a:rPr lang="en-US" sz="1600" dirty="0">
                <a:latin typeface="Segoe UI" panose="020B0502040204020203" pitchFamily="34" charset="0"/>
                <a:cs typeface="Segoe UI" panose="020B0502040204020203" pitchFamily="34" charset="0"/>
              </a:rPr>
              <a:t>) Database.</a:t>
            </a:r>
            <a:endParaRPr lang="en-CA" sz="1600" dirty="0">
              <a:latin typeface="Segoe UI" panose="020B0502040204020203" pitchFamily="34" charset="0"/>
              <a:cs typeface="Segoe UI" panose="020B0502040204020203" pitchFamily="34" charset="0"/>
            </a:endParaRPr>
          </a:p>
        </p:txBody>
      </p:sp>
      <p:sp>
        <p:nvSpPr>
          <p:cNvPr id="28" name="Rectangle 27">
            <a:extLst>
              <a:ext uri="{FF2B5EF4-FFF2-40B4-BE49-F238E27FC236}">
                <a16:creationId xmlns:a16="http://schemas.microsoft.com/office/drawing/2014/main" id="{6B23E860-4C37-4AD8-825C-92770B68794A}"/>
              </a:ext>
            </a:extLst>
          </p:cNvPr>
          <p:cNvSpPr/>
          <p:nvPr/>
        </p:nvSpPr>
        <p:spPr>
          <a:xfrm>
            <a:off x="537029" y="3439805"/>
            <a:ext cx="541568"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Tree>
    <p:extLst>
      <p:ext uri="{BB962C8B-B14F-4D97-AF65-F5344CB8AC3E}">
        <p14:creationId xmlns:p14="http://schemas.microsoft.com/office/powerpoint/2010/main" val="36875611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E132EC7-E880-47B6-A860-995AFAC4C152}"/>
              </a:ext>
            </a:extLst>
          </p:cNvPr>
          <p:cNvSpPr txBox="1"/>
          <p:nvPr/>
        </p:nvSpPr>
        <p:spPr>
          <a:xfrm>
            <a:off x="932985" y="1756142"/>
            <a:ext cx="7278029" cy="1631216"/>
          </a:xfrm>
          <a:prstGeom prst="rect">
            <a:avLst/>
          </a:prstGeom>
          <a:noFill/>
        </p:spPr>
        <p:txBody>
          <a:bodyPr wrap="square" rtlCol="0">
            <a:spAutoFit/>
          </a:bodyPr>
          <a:lstStyle/>
          <a:p>
            <a:pPr algn="ctr"/>
            <a:r>
              <a:rPr lang="en-CA" sz="10000" b="1" spc="600" dirty="0"/>
              <a:t>MED-IM</a:t>
            </a:r>
          </a:p>
        </p:txBody>
      </p:sp>
    </p:spTree>
    <p:extLst>
      <p:ext uri="{BB962C8B-B14F-4D97-AF65-F5344CB8AC3E}">
        <p14:creationId xmlns:p14="http://schemas.microsoft.com/office/powerpoint/2010/main" val="38144638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3DD4A54-0DD1-4F30-A5D6-F21618BDB948}"/>
              </a:ext>
            </a:extLst>
          </p:cNvPr>
          <p:cNvSpPr txBox="1"/>
          <p:nvPr/>
        </p:nvSpPr>
        <p:spPr>
          <a:xfrm>
            <a:off x="1226457" y="0"/>
            <a:ext cx="7917543" cy="830997"/>
          </a:xfrm>
          <a:prstGeom prst="rect">
            <a:avLst/>
          </a:prstGeom>
          <a:noFill/>
        </p:spPr>
        <p:txBody>
          <a:bodyPr wrap="square" rtlCol="0">
            <a:spAutoFit/>
          </a:bodyPr>
          <a:lstStyle/>
          <a:p>
            <a:pPr algn="ctr"/>
            <a:r>
              <a:rPr lang="en-US" sz="2400" spc="450" dirty="0">
                <a:latin typeface="Segoe UI" panose="020B0502040204020203" pitchFamily="34" charset="0"/>
                <a:cs typeface="Segoe UI" panose="020B0502040204020203" pitchFamily="34" charset="0"/>
              </a:rPr>
              <a:t>P</a:t>
            </a:r>
            <a:r>
              <a:rPr lang="en-US" spc="450" dirty="0">
                <a:latin typeface="Segoe UI" panose="020B0502040204020203" pitchFamily="34" charset="0"/>
                <a:cs typeface="Segoe UI" panose="020B0502040204020203" pitchFamily="34" charset="0"/>
              </a:rPr>
              <a:t>REDICTING</a:t>
            </a:r>
            <a:r>
              <a:rPr lang="en-US" sz="2400" spc="450" dirty="0">
                <a:latin typeface="Segoe UI" panose="020B0502040204020203" pitchFamily="34" charset="0"/>
                <a:cs typeface="Segoe UI" panose="020B0502040204020203" pitchFamily="34" charset="0"/>
              </a:rPr>
              <a:t> R</a:t>
            </a:r>
            <a:r>
              <a:rPr lang="en-US" spc="450" dirty="0">
                <a:latin typeface="Segoe UI" panose="020B0502040204020203" pitchFamily="34" charset="0"/>
                <a:cs typeface="Segoe UI" panose="020B0502040204020203" pitchFamily="34" charset="0"/>
              </a:rPr>
              <a:t>ISK</a:t>
            </a:r>
            <a:r>
              <a:rPr lang="en-US" sz="2400" spc="450" dirty="0">
                <a:latin typeface="Segoe UI" panose="020B0502040204020203" pitchFamily="34" charset="0"/>
                <a:cs typeface="Segoe UI" panose="020B0502040204020203" pitchFamily="34" charset="0"/>
              </a:rPr>
              <a:t> </a:t>
            </a:r>
            <a:r>
              <a:rPr lang="en-US" spc="450" dirty="0">
                <a:latin typeface="Segoe UI" panose="020B0502040204020203" pitchFamily="34" charset="0"/>
                <a:cs typeface="Segoe UI" panose="020B0502040204020203" pitchFamily="34" charset="0"/>
              </a:rPr>
              <a:t>OF</a:t>
            </a:r>
            <a:r>
              <a:rPr lang="en-US" sz="2400" spc="450" dirty="0">
                <a:latin typeface="Segoe UI" panose="020B0502040204020203" pitchFamily="34" charset="0"/>
                <a:cs typeface="Segoe UI" panose="020B0502040204020203" pitchFamily="34" charset="0"/>
              </a:rPr>
              <a:t> C</a:t>
            </a:r>
            <a:r>
              <a:rPr lang="en-US" spc="450" dirty="0">
                <a:latin typeface="Segoe UI" panose="020B0502040204020203" pitchFamily="34" charset="0"/>
                <a:cs typeface="Segoe UI" panose="020B0502040204020203" pitchFamily="34" charset="0"/>
              </a:rPr>
              <a:t>ORONARY</a:t>
            </a:r>
            <a:r>
              <a:rPr lang="en-US" sz="2400" spc="450" dirty="0">
                <a:latin typeface="Segoe UI" panose="020B0502040204020203" pitchFamily="34" charset="0"/>
                <a:cs typeface="Segoe UI" panose="020B0502040204020203" pitchFamily="34" charset="0"/>
              </a:rPr>
              <a:t> H</a:t>
            </a:r>
            <a:r>
              <a:rPr lang="en-US" spc="450" dirty="0">
                <a:latin typeface="Segoe UI" panose="020B0502040204020203" pitchFamily="34" charset="0"/>
                <a:cs typeface="Segoe UI" panose="020B0502040204020203" pitchFamily="34" charset="0"/>
              </a:rPr>
              <a:t>EART</a:t>
            </a:r>
            <a:r>
              <a:rPr lang="en-US" sz="2400" spc="450" dirty="0">
                <a:latin typeface="Segoe UI" panose="020B0502040204020203" pitchFamily="34" charset="0"/>
                <a:cs typeface="Segoe UI" panose="020B0502040204020203" pitchFamily="34" charset="0"/>
              </a:rPr>
              <a:t> D</a:t>
            </a:r>
            <a:r>
              <a:rPr lang="en-US" spc="450" dirty="0">
                <a:latin typeface="Segoe UI" panose="020B0502040204020203" pitchFamily="34" charset="0"/>
                <a:cs typeface="Segoe UI" panose="020B0502040204020203" pitchFamily="34" charset="0"/>
              </a:rPr>
              <a:t>ISEASE</a:t>
            </a:r>
            <a:r>
              <a:rPr lang="en-US" sz="2400" spc="450" dirty="0">
                <a:latin typeface="Segoe UI" panose="020B0502040204020203" pitchFamily="34" charset="0"/>
                <a:cs typeface="Segoe UI" panose="020B0502040204020203" pitchFamily="34" charset="0"/>
              </a:rPr>
              <a:t> </a:t>
            </a:r>
            <a:r>
              <a:rPr lang="en-US" spc="450" dirty="0">
                <a:latin typeface="Segoe UI" panose="020B0502040204020203" pitchFamily="34" charset="0"/>
                <a:cs typeface="Segoe UI" panose="020B0502040204020203" pitchFamily="34" charset="0"/>
              </a:rPr>
              <a:t>USING</a:t>
            </a:r>
            <a:r>
              <a:rPr lang="en-US" sz="2400" spc="450" dirty="0">
                <a:latin typeface="Segoe UI" panose="020B0502040204020203" pitchFamily="34" charset="0"/>
                <a:cs typeface="Segoe UI" panose="020B0502040204020203" pitchFamily="34" charset="0"/>
              </a:rPr>
              <a:t> S</a:t>
            </a:r>
            <a:r>
              <a:rPr lang="en-US" spc="450" dirty="0">
                <a:latin typeface="Segoe UI" panose="020B0502040204020203" pitchFamily="34" charset="0"/>
                <a:cs typeface="Segoe UI" panose="020B0502040204020203" pitchFamily="34" charset="0"/>
              </a:rPr>
              <a:t>UPPORT</a:t>
            </a:r>
            <a:r>
              <a:rPr lang="en-US" sz="2400" spc="450" dirty="0">
                <a:latin typeface="Segoe UI" panose="020B0502040204020203" pitchFamily="34" charset="0"/>
                <a:cs typeface="Segoe UI" panose="020B0502040204020203" pitchFamily="34" charset="0"/>
              </a:rPr>
              <a:t> V</a:t>
            </a:r>
            <a:r>
              <a:rPr lang="en-US" spc="450" dirty="0">
                <a:latin typeface="Segoe UI" panose="020B0502040204020203" pitchFamily="34" charset="0"/>
                <a:cs typeface="Segoe UI" panose="020B0502040204020203" pitchFamily="34" charset="0"/>
              </a:rPr>
              <a:t>ECTOR </a:t>
            </a:r>
            <a:r>
              <a:rPr lang="en-US" sz="2400" spc="450" dirty="0">
                <a:latin typeface="Segoe UI" panose="020B0502040204020203" pitchFamily="34" charset="0"/>
                <a:cs typeface="Segoe UI" panose="020B0502040204020203" pitchFamily="34" charset="0"/>
              </a:rPr>
              <a:t>M</a:t>
            </a:r>
            <a:r>
              <a:rPr lang="en-US" spc="450" dirty="0">
                <a:latin typeface="Segoe UI" panose="020B0502040204020203" pitchFamily="34" charset="0"/>
                <a:cs typeface="Segoe UI" panose="020B0502040204020203" pitchFamily="34" charset="0"/>
              </a:rPr>
              <a:t>ACHINE</a:t>
            </a:r>
            <a:endParaRPr lang="en-US" sz="2400" spc="450" dirty="0">
              <a:latin typeface="Segoe UI" panose="020B0502040204020203" pitchFamily="34" charset="0"/>
              <a:cs typeface="Segoe UI" panose="020B0502040204020203" pitchFamily="34" charset="0"/>
            </a:endParaRPr>
          </a:p>
        </p:txBody>
      </p:sp>
      <p:sp>
        <p:nvSpPr>
          <p:cNvPr id="13" name="Rectangle: Rounded Corners 12">
            <a:extLst>
              <a:ext uri="{FF2B5EF4-FFF2-40B4-BE49-F238E27FC236}">
                <a16:creationId xmlns:a16="http://schemas.microsoft.com/office/drawing/2014/main" id="{4D373636-56D1-4DEC-AE46-8364378F53BB}"/>
              </a:ext>
            </a:extLst>
          </p:cNvPr>
          <p:cNvSpPr/>
          <p:nvPr/>
        </p:nvSpPr>
        <p:spPr>
          <a:xfrm>
            <a:off x="1584000" y="830997"/>
            <a:ext cx="7560000" cy="405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14" name="TextBox 13">
            <a:extLst>
              <a:ext uri="{FF2B5EF4-FFF2-40B4-BE49-F238E27FC236}">
                <a16:creationId xmlns:a16="http://schemas.microsoft.com/office/drawing/2014/main" id="{15EA1EBC-0C4B-4D5C-B0E1-10B8176414B7}"/>
              </a:ext>
            </a:extLst>
          </p:cNvPr>
          <p:cNvSpPr txBox="1"/>
          <p:nvPr/>
        </p:nvSpPr>
        <p:spPr>
          <a:xfrm>
            <a:off x="292570" y="1201922"/>
            <a:ext cx="8558860" cy="1692771"/>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B</a:t>
            </a:r>
            <a:r>
              <a:rPr lang="en-CA" dirty="0">
                <a:latin typeface="Segoe UI" panose="020B0502040204020203" pitchFamily="34" charset="0"/>
                <a:cs typeface="Segoe UI" panose="020B0502040204020203" pitchFamily="34" charset="0"/>
              </a:rPr>
              <a:t>ACKGROUND</a:t>
            </a:r>
            <a:endParaRPr lang="en-CA" sz="1600" dirty="0">
              <a:latin typeface="Segoe UI" panose="020B0502040204020203" pitchFamily="34" charset="0"/>
              <a:cs typeface="Segoe UI" panose="020B0502040204020203" pitchFamily="34" charset="0"/>
            </a:endParaRPr>
          </a:p>
          <a:p>
            <a:r>
              <a:rPr lang="en-US" sz="1600" dirty="0">
                <a:latin typeface="Segoe UI" panose="020B0502040204020203" pitchFamily="34" charset="0"/>
                <a:cs typeface="Segoe UI" panose="020B0502040204020203" pitchFamily="34" charset="0"/>
              </a:rPr>
              <a:t>The Framingham Heart Study (FHS) is an epidemiologic study begun in Framingham in 1948 with 5,209 men and women. Since that time the FHS has studied three generations of participants resulting in biological specimens and data from nearly 15,000 participants.</a:t>
            </a:r>
          </a:p>
          <a:p>
            <a:pPr lvl="1"/>
            <a:r>
              <a:rPr lang="en-US" sz="1600" i="1" dirty="0">
                <a:latin typeface="Segoe UI" panose="020B0502040204020203" pitchFamily="34" charset="0"/>
                <a:cs typeface="Segoe UI" panose="020B0502040204020203" pitchFamily="34" charset="0"/>
              </a:rPr>
              <a:t>This clinically and genetically well-characterized population is a valuable scientific source that is maintained under the joint stewardship of Boston University and the NHLBI. </a:t>
            </a:r>
          </a:p>
        </p:txBody>
      </p:sp>
      <p:sp>
        <p:nvSpPr>
          <p:cNvPr id="15" name="Rectangle 14">
            <a:extLst>
              <a:ext uri="{FF2B5EF4-FFF2-40B4-BE49-F238E27FC236}">
                <a16:creationId xmlns:a16="http://schemas.microsoft.com/office/drawing/2014/main" id="{C0E862EF-776D-4F01-9447-97725EEA333D}"/>
              </a:ext>
            </a:extLst>
          </p:cNvPr>
          <p:cNvSpPr/>
          <p:nvPr/>
        </p:nvSpPr>
        <p:spPr>
          <a:xfrm>
            <a:off x="292570" y="1201922"/>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1" name="Rectangle 10">
            <a:extLst>
              <a:ext uri="{FF2B5EF4-FFF2-40B4-BE49-F238E27FC236}">
                <a16:creationId xmlns:a16="http://schemas.microsoft.com/office/drawing/2014/main" id="{2C86A53D-3F5F-47FF-8B01-19146F73CAB6}"/>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
        <p:nvSpPr>
          <p:cNvPr id="17" name="Rectangle: Rounded Corners 16">
            <a:extLst>
              <a:ext uri="{FF2B5EF4-FFF2-40B4-BE49-F238E27FC236}">
                <a16:creationId xmlns:a16="http://schemas.microsoft.com/office/drawing/2014/main" id="{4AB55AD7-C114-4E3E-9B0D-E850FA8228CD}"/>
              </a:ext>
            </a:extLst>
          </p:cNvPr>
          <p:cNvSpPr/>
          <p:nvPr/>
        </p:nvSpPr>
        <p:spPr>
          <a:xfrm>
            <a:off x="0" y="4898090"/>
            <a:ext cx="7020000" cy="540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31" name="TextBox 30">
            <a:extLst>
              <a:ext uri="{FF2B5EF4-FFF2-40B4-BE49-F238E27FC236}">
                <a16:creationId xmlns:a16="http://schemas.microsoft.com/office/drawing/2014/main" id="{86105C29-5D8E-4DFE-8071-4F6A881A653E}"/>
              </a:ext>
            </a:extLst>
          </p:cNvPr>
          <p:cNvSpPr txBox="1"/>
          <p:nvPr/>
        </p:nvSpPr>
        <p:spPr>
          <a:xfrm>
            <a:off x="537029" y="3193917"/>
            <a:ext cx="8314401" cy="1446550"/>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O</a:t>
            </a:r>
            <a:r>
              <a:rPr lang="en-CA" sz="2000" dirty="0">
                <a:latin typeface="Segoe UI" panose="020B0502040204020203" pitchFamily="34" charset="0"/>
                <a:cs typeface="Segoe UI" panose="020B0502040204020203" pitchFamily="34" charset="0"/>
              </a:rPr>
              <a:t>BJECTIVE</a:t>
            </a:r>
          </a:p>
          <a:p>
            <a:r>
              <a:rPr lang="en-US" sz="1600" dirty="0">
                <a:latin typeface="Segoe UI" panose="020B0502040204020203" pitchFamily="34" charset="0"/>
                <a:cs typeface="Segoe UI" panose="020B0502040204020203" pitchFamily="34" charset="0"/>
              </a:rPr>
              <a:t>Train a Support Vector Machine classifier to predict the risk of developing coronary heart disease within 10 years using data from the Framingham Heart Study.</a:t>
            </a:r>
          </a:p>
          <a:p>
            <a:pPr lvl="1"/>
            <a:r>
              <a:rPr lang="en-US" sz="1600" i="1" dirty="0">
                <a:latin typeface="Segoe UI" panose="020B0502040204020203" pitchFamily="34" charset="0"/>
                <a:cs typeface="Segoe UI" panose="020B0502040204020203" pitchFamily="34" charset="0"/>
              </a:rPr>
              <a:t>Additional challenge: implement cross-validation and over-sampling techniques to deal with the imbalance of the dataset.</a:t>
            </a:r>
            <a:endParaRPr lang="en-CA" sz="1600" i="1" dirty="0">
              <a:latin typeface="Segoe UI" panose="020B0502040204020203" pitchFamily="34" charset="0"/>
              <a:cs typeface="Segoe UI" panose="020B0502040204020203" pitchFamily="34" charset="0"/>
            </a:endParaRPr>
          </a:p>
        </p:txBody>
      </p:sp>
      <p:sp>
        <p:nvSpPr>
          <p:cNvPr id="28" name="Rectangle 27">
            <a:extLst>
              <a:ext uri="{FF2B5EF4-FFF2-40B4-BE49-F238E27FC236}">
                <a16:creationId xmlns:a16="http://schemas.microsoft.com/office/drawing/2014/main" id="{6B23E860-4C37-4AD8-825C-92770B68794A}"/>
              </a:ext>
            </a:extLst>
          </p:cNvPr>
          <p:cNvSpPr/>
          <p:nvPr/>
        </p:nvSpPr>
        <p:spPr>
          <a:xfrm>
            <a:off x="537029" y="3193917"/>
            <a:ext cx="541568"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Tree>
    <p:extLst>
      <p:ext uri="{BB962C8B-B14F-4D97-AF65-F5344CB8AC3E}">
        <p14:creationId xmlns:p14="http://schemas.microsoft.com/office/powerpoint/2010/main" val="2022917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3DD4A54-0DD1-4F30-A5D6-F21618BDB948}"/>
              </a:ext>
            </a:extLst>
          </p:cNvPr>
          <p:cNvSpPr txBox="1"/>
          <p:nvPr/>
        </p:nvSpPr>
        <p:spPr>
          <a:xfrm>
            <a:off x="1226457" y="0"/>
            <a:ext cx="7917543" cy="830997"/>
          </a:xfrm>
          <a:prstGeom prst="rect">
            <a:avLst/>
          </a:prstGeom>
          <a:noFill/>
        </p:spPr>
        <p:txBody>
          <a:bodyPr wrap="square" rtlCol="0">
            <a:spAutoFit/>
          </a:bodyPr>
          <a:lstStyle/>
          <a:p>
            <a:pPr algn="ctr"/>
            <a:r>
              <a:rPr lang="en-US" sz="2400" spc="450" dirty="0">
                <a:latin typeface="Segoe UI" panose="020B0502040204020203" pitchFamily="34" charset="0"/>
                <a:cs typeface="Segoe UI" panose="020B0502040204020203" pitchFamily="34" charset="0"/>
              </a:rPr>
              <a:t>D</a:t>
            </a:r>
            <a:r>
              <a:rPr lang="en-US" spc="450" dirty="0">
                <a:latin typeface="Segoe UI" panose="020B0502040204020203" pitchFamily="34" charset="0"/>
                <a:cs typeface="Segoe UI" panose="020B0502040204020203" pitchFamily="34" charset="0"/>
              </a:rPr>
              <a:t>ETECTING</a:t>
            </a:r>
            <a:r>
              <a:rPr lang="en-US" sz="2400" spc="450" dirty="0">
                <a:latin typeface="Segoe UI" panose="020B0502040204020203" pitchFamily="34" charset="0"/>
                <a:cs typeface="Segoe UI" panose="020B0502040204020203" pitchFamily="34" charset="0"/>
              </a:rPr>
              <a:t> F</a:t>
            </a:r>
            <a:r>
              <a:rPr lang="en-US" spc="450" dirty="0">
                <a:latin typeface="Segoe UI" panose="020B0502040204020203" pitchFamily="34" charset="0"/>
                <a:cs typeface="Segoe UI" panose="020B0502040204020203" pitchFamily="34" charset="0"/>
              </a:rPr>
              <a:t>RAUDULENT</a:t>
            </a:r>
            <a:r>
              <a:rPr lang="en-US" sz="2400" spc="450" dirty="0">
                <a:latin typeface="Segoe UI" panose="020B0502040204020203" pitchFamily="34" charset="0"/>
                <a:cs typeface="Segoe UI" panose="020B0502040204020203" pitchFamily="34" charset="0"/>
              </a:rPr>
              <a:t> C</a:t>
            </a:r>
            <a:r>
              <a:rPr lang="en-US" spc="450" dirty="0">
                <a:latin typeface="Segoe UI" panose="020B0502040204020203" pitchFamily="34" charset="0"/>
                <a:cs typeface="Segoe UI" panose="020B0502040204020203" pitchFamily="34" charset="0"/>
              </a:rPr>
              <a:t>REDIT</a:t>
            </a:r>
            <a:r>
              <a:rPr lang="en-US" sz="2400" spc="450" dirty="0">
                <a:latin typeface="Segoe UI" panose="020B0502040204020203" pitchFamily="34" charset="0"/>
                <a:cs typeface="Segoe UI" panose="020B0502040204020203" pitchFamily="34" charset="0"/>
              </a:rPr>
              <a:t> C</a:t>
            </a:r>
            <a:r>
              <a:rPr lang="en-US" spc="450" dirty="0">
                <a:latin typeface="Segoe UI" panose="020B0502040204020203" pitchFamily="34" charset="0"/>
                <a:cs typeface="Segoe UI" panose="020B0502040204020203" pitchFamily="34" charset="0"/>
              </a:rPr>
              <a:t>ARD</a:t>
            </a:r>
            <a:r>
              <a:rPr lang="en-US" sz="2400" spc="450" dirty="0">
                <a:latin typeface="Segoe UI" panose="020B0502040204020203" pitchFamily="34" charset="0"/>
                <a:cs typeface="Segoe UI" panose="020B0502040204020203" pitchFamily="34" charset="0"/>
              </a:rPr>
              <a:t> T</a:t>
            </a:r>
            <a:r>
              <a:rPr lang="en-US" spc="450" dirty="0">
                <a:latin typeface="Segoe UI" panose="020B0502040204020203" pitchFamily="34" charset="0"/>
                <a:cs typeface="Segoe UI" panose="020B0502040204020203" pitchFamily="34" charset="0"/>
              </a:rPr>
              <a:t>RANSACTIONS</a:t>
            </a:r>
            <a:r>
              <a:rPr lang="en-US" sz="2400" spc="450" dirty="0">
                <a:latin typeface="Segoe UI" panose="020B0502040204020203" pitchFamily="34" charset="0"/>
                <a:cs typeface="Segoe UI" panose="020B0502040204020203" pitchFamily="34" charset="0"/>
              </a:rPr>
              <a:t> </a:t>
            </a:r>
            <a:r>
              <a:rPr lang="en-US" spc="450" dirty="0">
                <a:latin typeface="Segoe UI" panose="020B0502040204020203" pitchFamily="34" charset="0"/>
                <a:cs typeface="Segoe UI" panose="020B0502040204020203" pitchFamily="34" charset="0"/>
              </a:rPr>
              <a:t>USING</a:t>
            </a:r>
            <a:r>
              <a:rPr lang="en-US" sz="2400" spc="450" dirty="0">
                <a:latin typeface="Segoe UI" panose="020B0502040204020203" pitchFamily="34" charset="0"/>
                <a:cs typeface="Segoe UI" panose="020B0502040204020203" pitchFamily="34" charset="0"/>
              </a:rPr>
              <a:t> L</a:t>
            </a:r>
            <a:r>
              <a:rPr lang="en-US" spc="450" dirty="0">
                <a:latin typeface="Segoe UI" panose="020B0502040204020203" pitchFamily="34" charset="0"/>
                <a:cs typeface="Segoe UI" panose="020B0502040204020203" pitchFamily="34" charset="0"/>
              </a:rPr>
              <a:t>OGISTIC</a:t>
            </a:r>
            <a:r>
              <a:rPr lang="en-US" sz="2400" spc="450" dirty="0">
                <a:latin typeface="Segoe UI" panose="020B0502040204020203" pitchFamily="34" charset="0"/>
                <a:cs typeface="Segoe UI" panose="020B0502040204020203" pitchFamily="34" charset="0"/>
              </a:rPr>
              <a:t> R</a:t>
            </a:r>
            <a:r>
              <a:rPr lang="en-US" spc="450" dirty="0">
                <a:latin typeface="Segoe UI" panose="020B0502040204020203" pitchFamily="34" charset="0"/>
                <a:cs typeface="Segoe UI" panose="020B0502040204020203" pitchFamily="34" charset="0"/>
              </a:rPr>
              <a:t>EGRESSION</a:t>
            </a:r>
            <a:endParaRPr lang="en-US" sz="2400" spc="450" dirty="0">
              <a:latin typeface="Segoe UI" panose="020B0502040204020203" pitchFamily="34" charset="0"/>
              <a:cs typeface="Segoe UI" panose="020B0502040204020203" pitchFamily="34" charset="0"/>
            </a:endParaRPr>
          </a:p>
        </p:txBody>
      </p:sp>
      <p:sp>
        <p:nvSpPr>
          <p:cNvPr id="13" name="Rectangle: Rounded Corners 12">
            <a:extLst>
              <a:ext uri="{FF2B5EF4-FFF2-40B4-BE49-F238E27FC236}">
                <a16:creationId xmlns:a16="http://schemas.microsoft.com/office/drawing/2014/main" id="{4D373636-56D1-4DEC-AE46-8364378F53BB}"/>
              </a:ext>
            </a:extLst>
          </p:cNvPr>
          <p:cNvSpPr/>
          <p:nvPr/>
        </p:nvSpPr>
        <p:spPr>
          <a:xfrm>
            <a:off x="1584000" y="830997"/>
            <a:ext cx="7560000" cy="405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14" name="TextBox 13">
            <a:extLst>
              <a:ext uri="{FF2B5EF4-FFF2-40B4-BE49-F238E27FC236}">
                <a16:creationId xmlns:a16="http://schemas.microsoft.com/office/drawing/2014/main" id="{15EA1EBC-0C4B-4D5C-B0E1-10B8176414B7}"/>
              </a:ext>
            </a:extLst>
          </p:cNvPr>
          <p:cNvSpPr txBox="1"/>
          <p:nvPr/>
        </p:nvSpPr>
        <p:spPr>
          <a:xfrm>
            <a:off x="292570" y="1201922"/>
            <a:ext cx="8558860" cy="1692771"/>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B</a:t>
            </a:r>
            <a:r>
              <a:rPr lang="en-CA" dirty="0">
                <a:latin typeface="Segoe UI" panose="020B0502040204020203" pitchFamily="34" charset="0"/>
                <a:cs typeface="Segoe UI" panose="020B0502040204020203" pitchFamily="34" charset="0"/>
              </a:rPr>
              <a:t>ACKGROUND</a:t>
            </a:r>
            <a:endParaRPr lang="en-CA" sz="1600" dirty="0">
              <a:latin typeface="Segoe UI" panose="020B0502040204020203" pitchFamily="34" charset="0"/>
              <a:cs typeface="Segoe UI" panose="020B0502040204020203" pitchFamily="34" charset="0"/>
            </a:endParaRPr>
          </a:p>
          <a:p>
            <a:r>
              <a:rPr lang="en-US" sz="1600" dirty="0">
                <a:latin typeface="Segoe UI" panose="020B0502040204020203" pitchFamily="34" charset="0"/>
                <a:cs typeface="Segoe UI" panose="020B0502040204020203" pitchFamily="34" charset="0"/>
              </a:rPr>
              <a:t>The datasets contains transactions made by credit cards in September 2013 by European cardholders. The dataset is highly unbalanced, where the positive class (frauds) account for 0.172% of all transactions (close to 300,000 transactions total).</a:t>
            </a:r>
          </a:p>
          <a:p>
            <a:pPr lvl="1"/>
            <a:r>
              <a:rPr lang="en-US" sz="1600" i="1" dirty="0">
                <a:latin typeface="Segoe UI" panose="020B0502040204020203" pitchFamily="34" charset="0"/>
                <a:cs typeface="Segoe UI" panose="020B0502040204020203" pitchFamily="34" charset="0"/>
              </a:rPr>
              <a:t>The dataset contains only numerical input variables that are the result of a Principal Component Analysis, where the original features remain confidential. </a:t>
            </a:r>
          </a:p>
        </p:txBody>
      </p:sp>
      <p:sp>
        <p:nvSpPr>
          <p:cNvPr id="15" name="Rectangle 14">
            <a:extLst>
              <a:ext uri="{FF2B5EF4-FFF2-40B4-BE49-F238E27FC236}">
                <a16:creationId xmlns:a16="http://schemas.microsoft.com/office/drawing/2014/main" id="{C0E862EF-776D-4F01-9447-97725EEA333D}"/>
              </a:ext>
            </a:extLst>
          </p:cNvPr>
          <p:cNvSpPr/>
          <p:nvPr/>
        </p:nvSpPr>
        <p:spPr>
          <a:xfrm>
            <a:off x="292570" y="1201922"/>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1" name="Rectangle 10">
            <a:extLst>
              <a:ext uri="{FF2B5EF4-FFF2-40B4-BE49-F238E27FC236}">
                <a16:creationId xmlns:a16="http://schemas.microsoft.com/office/drawing/2014/main" id="{2C86A53D-3F5F-47FF-8B01-19146F73CAB6}"/>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
        <p:nvSpPr>
          <p:cNvPr id="17" name="Rectangle: Rounded Corners 16">
            <a:extLst>
              <a:ext uri="{FF2B5EF4-FFF2-40B4-BE49-F238E27FC236}">
                <a16:creationId xmlns:a16="http://schemas.microsoft.com/office/drawing/2014/main" id="{4AB55AD7-C114-4E3E-9B0D-E850FA8228CD}"/>
              </a:ext>
            </a:extLst>
          </p:cNvPr>
          <p:cNvSpPr/>
          <p:nvPr/>
        </p:nvSpPr>
        <p:spPr>
          <a:xfrm>
            <a:off x="0" y="4898090"/>
            <a:ext cx="7020000" cy="540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31" name="TextBox 30">
            <a:extLst>
              <a:ext uri="{FF2B5EF4-FFF2-40B4-BE49-F238E27FC236}">
                <a16:creationId xmlns:a16="http://schemas.microsoft.com/office/drawing/2014/main" id="{86105C29-5D8E-4DFE-8071-4F6A881A653E}"/>
              </a:ext>
            </a:extLst>
          </p:cNvPr>
          <p:cNvSpPr txBox="1"/>
          <p:nvPr/>
        </p:nvSpPr>
        <p:spPr>
          <a:xfrm>
            <a:off x="537029" y="3193917"/>
            <a:ext cx="8314401" cy="1200329"/>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O</a:t>
            </a:r>
            <a:r>
              <a:rPr lang="en-CA" sz="2000" dirty="0">
                <a:latin typeface="Segoe UI" panose="020B0502040204020203" pitchFamily="34" charset="0"/>
                <a:cs typeface="Segoe UI" panose="020B0502040204020203" pitchFamily="34" charset="0"/>
              </a:rPr>
              <a:t>BJECTIVE</a:t>
            </a:r>
          </a:p>
          <a:p>
            <a:r>
              <a:rPr lang="en-US" sz="1600" dirty="0">
                <a:latin typeface="Segoe UI" panose="020B0502040204020203" pitchFamily="34" charset="0"/>
                <a:cs typeface="Segoe UI" panose="020B0502040204020203" pitchFamily="34" charset="0"/>
              </a:rPr>
              <a:t>Train a Logistic Regression model to identify fraudulent credit card transactions.</a:t>
            </a:r>
          </a:p>
          <a:p>
            <a:pPr lvl="1"/>
            <a:r>
              <a:rPr lang="en-US" sz="1600" i="1" dirty="0">
                <a:latin typeface="Segoe UI" panose="020B0502040204020203" pitchFamily="34" charset="0"/>
                <a:cs typeface="Segoe UI" panose="020B0502040204020203" pitchFamily="34" charset="0"/>
              </a:rPr>
              <a:t>Additional challenge: implement cross-validation and over-sampling techniques to deal with the imbalance of the dataset.</a:t>
            </a:r>
            <a:endParaRPr lang="en-CA" sz="1600" i="1" dirty="0">
              <a:latin typeface="Segoe UI" panose="020B0502040204020203" pitchFamily="34" charset="0"/>
              <a:cs typeface="Segoe UI" panose="020B0502040204020203" pitchFamily="34" charset="0"/>
            </a:endParaRPr>
          </a:p>
        </p:txBody>
      </p:sp>
      <p:sp>
        <p:nvSpPr>
          <p:cNvPr id="28" name="Rectangle 27">
            <a:extLst>
              <a:ext uri="{FF2B5EF4-FFF2-40B4-BE49-F238E27FC236}">
                <a16:creationId xmlns:a16="http://schemas.microsoft.com/office/drawing/2014/main" id="{6B23E860-4C37-4AD8-825C-92770B68794A}"/>
              </a:ext>
            </a:extLst>
          </p:cNvPr>
          <p:cNvSpPr/>
          <p:nvPr/>
        </p:nvSpPr>
        <p:spPr>
          <a:xfrm>
            <a:off x="537029" y="3193917"/>
            <a:ext cx="541568"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Tree>
    <p:extLst>
      <p:ext uri="{BB962C8B-B14F-4D97-AF65-F5344CB8AC3E}">
        <p14:creationId xmlns:p14="http://schemas.microsoft.com/office/powerpoint/2010/main" val="1662787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E132EC7-E880-47B6-A860-995AFAC4C152}"/>
              </a:ext>
            </a:extLst>
          </p:cNvPr>
          <p:cNvSpPr txBox="1"/>
          <p:nvPr/>
        </p:nvSpPr>
        <p:spPr>
          <a:xfrm>
            <a:off x="0" y="1509921"/>
            <a:ext cx="9143999" cy="2123658"/>
          </a:xfrm>
          <a:prstGeom prst="rect">
            <a:avLst/>
          </a:prstGeom>
          <a:noFill/>
        </p:spPr>
        <p:txBody>
          <a:bodyPr wrap="square" rtlCol="0">
            <a:spAutoFit/>
          </a:bodyPr>
          <a:lstStyle/>
          <a:p>
            <a:pPr algn="ctr"/>
            <a:r>
              <a:rPr lang="en-CA" sz="6600" b="1" spc="600" dirty="0"/>
              <a:t>COMPUTER</a:t>
            </a:r>
          </a:p>
          <a:p>
            <a:pPr algn="ctr"/>
            <a:r>
              <a:rPr lang="en-CA" sz="6600" b="1" spc="600" dirty="0"/>
              <a:t>VISION</a:t>
            </a:r>
          </a:p>
        </p:txBody>
      </p:sp>
    </p:spTree>
    <p:extLst>
      <p:ext uri="{BB962C8B-B14F-4D97-AF65-F5344CB8AC3E}">
        <p14:creationId xmlns:p14="http://schemas.microsoft.com/office/powerpoint/2010/main" val="29079271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3DD4A54-0DD1-4F30-A5D6-F21618BDB948}"/>
              </a:ext>
            </a:extLst>
          </p:cNvPr>
          <p:cNvSpPr txBox="1"/>
          <p:nvPr/>
        </p:nvSpPr>
        <p:spPr>
          <a:xfrm>
            <a:off x="1226457" y="0"/>
            <a:ext cx="7917543" cy="830997"/>
          </a:xfrm>
          <a:prstGeom prst="rect">
            <a:avLst/>
          </a:prstGeom>
          <a:noFill/>
        </p:spPr>
        <p:txBody>
          <a:bodyPr wrap="square" rtlCol="0">
            <a:spAutoFit/>
          </a:bodyPr>
          <a:lstStyle/>
          <a:p>
            <a:pPr algn="ctr"/>
            <a:r>
              <a:rPr lang="en-US" sz="2400" spc="450" dirty="0">
                <a:latin typeface="Segoe UI" panose="020B0502040204020203" pitchFamily="34" charset="0"/>
                <a:cs typeface="Segoe UI" panose="020B0502040204020203" pitchFamily="34" charset="0"/>
              </a:rPr>
              <a:t>S</a:t>
            </a:r>
            <a:r>
              <a:rPr lang="en-US" spc="450" dirty="0">
                <a:latin typeface="Segoe UI" panose="020B0502040204020203" pitchFamily="34" charset="0"/>
                <a:cs typeface="Segoe UI" panose="020B0502040204020203" pitchFamily="34" charset="0"/>
              </a:rPr>
              <a:t>EMI-</a:t>
            </a:r>
            <a:r>
              <a:rPr lang="en-US" sz="2400" spc="450" dirty="0">
                <a:latin typeface="Segoe UI" panose="020B0502040204020203" pitchFamily="34" charset="0"/>
                <a:cs typeface="Segoe UI" panose="020B0502040204020203" pitchFamily="34" charset="0"/>
              </a:rPr>
              <a:t>A</a:t>
            </a:r>
            <a:r>
              <a:rPr lang="en-US" spc="450" dirty="0">
                <a:latin typeface="Segoe UI" panose="020B0502040204020203" pitchFamily="34" charset="0"/>
                <a:cs typeface="Segoe UI" panose="020B0502040204020203" pitchFamily="34" charset="0"/>
              </a:rPr>
              <a:t>UTOMATED</a:t>
            </a:r>
            <a:r>
              <a:rPr lang="en-US" sz="2400" spc="450" dirty="0">
                <a:latin typeface="Segoe UI" panose="020B0502040204020203" pitchFamily="34" charset="0"/>
                <a:cs typeface="Segoe UI" panose="020B0502040204020203" pitchFamily="34" charset="0"/>
              </a:rPr>
              <a:t> I</a:t>
            </a:r>
            <a:r>
              <a:rPr lang="en-US" spc="450" dirty="0">
                <a:latin typeface="Segoe UI" panose="020B0502040204020203" pitchFamily="34" charset="0"/>
                <a:cs typeface="Segoe UI" panose="020B0502040204020203" pitchFamily="34" charset="0"/>
              </a:rPr>
              <a:t>MAGE</a:t>
            </a:r>
            <a:r>
              <a:rPr lang="en-US" sz="2400" spc="450" dirty="0">
                <a:latin typeface="Segoe UI" panose="020B0502040204020203" pitchFamily="34" charset="0"/>
                <a:cs typeface="Segoe UI" panose="020B0502040204020203" pitchFamily="34" charset="0"/>
              </a:rPr>
              <a:t> S</a:t>
            </a:r>
            <a:r>
              <a:rPr lang="en-US" spc="450" dirty="0">
                <a:latin typeface="Segoe UI" panose="020B0502040204020203" pitchFamily="34" charset="0"/>
                <a:cs typeface="Segoe UI" panose="020B0502040204020203" pitchFamily="34" charset="0"/>
              </a:rPr>
              <a:t>EGMENTATION</a:t>
            </a:r>
            <a:r>
              <a:rPr lang="en-US" sz="2400" spc="450" dirty="0">
                <a:latin typeface="Segoe UI" panose="020B0502040204020203" pitchFamily="34" charset="0"/>
                <a:cs typeface="Segoe UI" panose="020B0502040204020203" pitchFamily="34" charset="0"/>
              </a:rPr>
              <a:t> </a:t>
            </a:r>
            <a:r>
              <a:rPr lang="en-US" spc="450" dirty="0">
                <a:latin typeface="Segoe UI" panose="020B0502040204020203" pitchFamily="34" charset="0"/>
                <a:cs typeface="Segoe UI" panose="020B0502040204020203" pitchFamily="34" charset="0"/>
              </a:rPr>
              <a:t>USING</a:t>
            </a:r>
            <a:r>
              <a:rPr lang="en-US" sz="2400" spc="450" dirty="0">
                <a:latin typeface="Segoe UI" panose="020B0502040204020203" pitchFamily="34" charset="0"/>
                <a:cs typeface="Segoe UI" panose="020B0502040204020203" pitchFamily="34" charset="0"/>
              </a:rPr>
              <a:t> </a:t>
            </a:r>
            <a:r>
              <a:rPr lang="en-US" spc="450" dirty="0">
                <a:latin typeface="Segoe UI" panose="020B0502040204020203" pitchFamily="34" charset="0"/>
                <a:cs typeface="Segoe UI" panose="020B0502040204020203" pitchFamily="34" charset="0"/>
              </a:rPr>
              <a:t>THE</a:t>
            </a:r>
            <a:r>
              <a:rPr lang="en-US" sz="2400" spc="450" dirty="0">
                <a:latin typeface="Segoe UI" panose="020B0502040204020203" pitchFamily="34" charset="0"/>
                <a:cs typeface="Segoe UI" panose="020B0502040204020203" pitchFamily="34" charset="0"/>
              </a:rPr>
              <a:t> W</a:t>
            </a:r>
            <a:r>
              <a:rPr lang="en-US" spc="450" dirty="0">
                <a:latin typeface="Segoe UI" panose="020B0502040204020203" pitchFamily="34" charset="0"/>
                <a:cs typeface="Segoe UI" panose="020B0502040204020203" pitchFamily="34" charset="0"/>
              </a:rPr>
              <a:t>ATERSHED</a:t>
            </a:r>
            <a:r>
              <a:rPr lang="en-US" sz="2400" spc="450" dirty="0">
                <a:latin typeface="Segoe UI" panose="020B0502040204020203" pitchFamily="34" charset="0"/>
                <a:cs typeface="Segoe UI" panose="020B0502040204020203" pitchFamily="34" charset="0"/>
              </a:rPr>
              <a:t> A</a:t>
            </a:r>
            <a:r>
              <a:rPr lang="en-US" spc="450" dirty="0">
                <a:latin typeface="Segoe UI" panose="020B0502040204020203" pitchFamily="34" charset="0"/>
                <a:cs typeface="Segoe UI" panose="020B0502040204020203" pitchFamily="34" charset="0"/>
              </a:rPr>
              <a:t>LGORITHM</a:t>
            </a:r>
            <a:endParaRPr lang="en-US" sz="2400" spc="450" dirty="0">
              <a:latin typeface="Segoe UI" panose="020B0502040204020203" pitchFamily="34" charset="0"/>
              <a:cs typeface="Segoe UI" panose="020B0502040204020203" pitchFamily="34" charset="0"/>
            </a:endParaRPr>
          </a:p>
        </p:txBody>
      </p:sp>
      <p:sp>
        <p:nvSpPr>
          <p:cNvPr id="13" name="Rectangle: Rounded Corners 12">
            <a:extLst>
              <a:ext uri="{FF2B5EF4-FFF2-40B4-BE49-F238E27FC236}">
                <a16:creationId xmlns:a16="http://schemas.microsoft.com/office/drawing/2014/main" id="{4D373636-56D1-4DEC-AE46-8364378F53BB}"/>
              </a:ext>
            </a:extLst>
          </p:cNvPr>
          <p:cNvSpPr/>
          <p:nvPr/>
        </p:nvSpPr>
        <p:spPr>
          <a:xfrm>
            <a:off x="1584000" y="830997"/>
            <a:ext cx="7560000" cy="405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14" name="TextBox 13">
            <a:extLst>
              <a:ext uri="{FF2B5EF4-FFF2-40B4-BE49-F238E27FC236}">
                <a16:creationId xmlns:a16="http://schemas.microsoft.com/office/drawing/2014/main" id="{15EA1EBC-0C4B-4D5C-B0E1-10B8176414B7}"/>
              </a:ext>
            </a:extLst>
          </p:cNvPr>
          <p:cNvSpPr txBox="1"/>
          <p:nvPr/>
        </p:nvSpPr>
        <p:spPr>
          <a:xfrm>
            <a:off x="292570" y="1159587"/>
            <a:ext cx="8558860"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O</a:t>
            </a:r>
            <a:r>
              <a:rPr lang="en-CA" sz="2000" dirty="0">
                <a:latin typeface="Segoe UI" panose="020B0502040204020203" pitchFamily="34" charset="0"/>
                <a:cs typeface="Segoe UI" panose="020B0502040204020203" pitchFamily="34" charset="0"/>
              </a:rPr>
              <a:t>BJECTIVE</a:t>
            </a:r>
          </a:p>
          <a:p>
            <a:r>
              <a:rPr lang="en-US" sz="1600" dirty="0">
                <a:latin typeface="Segoe UI" panose="020B0502040204020203" pitchFamily="34" charset="0"/>
                <a:cs typeface="Segoe UI" panose="020B0502040204020203" pitchFamily="34" charset="0"/>
              </a:rPr>
              <a:t>Build a function enabling the semi-automated segmentation of 2D images using the functionality of the Watershed Algorithm.</a:t>
            </a:r>
            <a:endParaRPr lang="en-US" sz="1600" i="1" dirty="0">
              <a:latin typeface="Segoe UI" panose="020B0502040204020203" pitchFamily="34" charset="0"/>
              <a:cs typeface="Segoe UI" panose="020B0502040204020203" pitchFamily="34" charset="0"/>
            </a:endParaRPr>
          </a:p>
        </p:txBody>
      </p:sp>
      <p:sp>
        <p:nvSpPr>
          <p:cNvPr id="15" name="Rectangle 14">
            <a:extLst>
              <a:ext uri="{FF2B5EF4-FFF2-40B4-BE49-F238E27FC236}">
                <a16:creationId xmlns:a16="http://schemas.microsoft.com/office/drawing/2014/main" id="{C0E862EF-776D-4F01-9447-97725EEA333D}"/>
              </a:ext>
            </a:extLst>
          </p:cNvPr>
          <p:cNvSpPr/>
          <p:nvPr/>
        </p:nvSpPr>
        <p:spPr>
          <a:xfrm>
            <a:off x="292570" y="1159587"/>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1" name="Rectangle 10">
            <a:extLst>
              <a:ext uri="{FF2B5EF4-FFF2-40B4-BE49-F238E27FC236}">
                <a16:creationId xmlns:a16="http://schemas.microsoft.com/office/drawing/2014/main" id="{2C86A53D-3F5F-47FF-8B01-19146F73CAB6}"/>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
        <p:nvSpPr>
          <p:cNvPr id="17" name="Rectangle: Rounded Corners 16">
            <a:extLst>
              <a:ext uri="{FF2B5EF4-FFF2-40B4-BE49-F238E27FC236}">
                <a16:creationId xmlns:a16="http://schemas.microsoft.com/office/drawing/2014/main" id="{4AB55AD7-C114-4E3E-9B0D-E850FA8228CD}"/>
              </a:ext>
            </a:extLst>
          </p:cNvPr>
          <p:cNvSpPr/>
          <p:nvPr/>
        </p:nvSpPr>
        <p:spPr>
          <a:xfrm>
            <a:off x="0" y="4898090"/>
            <a:ext cx="7020000" cy="540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31" name="TextBox 30">
            <a:extLst>
              <a:ext uri="{FF2B5EF4-FFF2-40B4-BE49-F238E27FC236}">
                <a16:creationId xmlns:a16="http://schemas.microsoft.com/office/drawing/2014/main" id="{86105C29-5D8E-4DFE-8071-4F6A881A653E}"/>
              </a:ext>
            </a:extLst>
          </p:cNvPr>
          <p:cNvSpPr txBox="1"/>
          <p:nvPr/>
        </p:nvSpPr>
        <p:spPr>
          <a:xfrm>
            <a:off x="537029" y="2324272"/>
            <a:ext cx="8314401"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F</a:t>
            </a:r>
            <a:r>
              <a:rPr lang="en-CA" sz="2000" dirty="0">
                <a:latin typeface="Segoe UI" panose="020B0502040204020203" pitchFamily="34" charset="0"/>
                <a:cs typeface="Segoe UI" panose="020B0502040204020203" pitchFamily="34" charset="0"/>
              </a:rPr>
              <a:t>UNCTION </a:t>
            </a:r>
            <a:r>
              <a:rPr lang="en-CA" sz="2400" dirty="0">
                <a:latin typeface="Segoe UI" panose="020B0502040204020203" pitchFamily="34" charset="0"/>
                <a:cs typeface="Segoe UI" panose="020B0502040204020203" pitchFamily="34" charset="0"/>
              </a:rPr>
              <a:t>P</a:t>
            </a:r>
            <a:r>
              <a:rPr lang="en-CA" sz="2000" dirty="0">
                <a:latin typeface="Segoe UI" panose="020B0502040204020203" pitchFamily="34" charset="0"/>
                <a:cs typeface="Segoe UI" panose="020B0502040204020203" pitchFamily="34" charset="0"/>
              </a:rPr>
              <a:t>REVIEW</a:t>
            </a:r>
          </a:p>
          <a:p>
            <a:r>
              <a:rPr lang="en-US" sz="1600" dirty="0">
                <a:latin typeface="Segoe UI" panose="020B0502040204020203" pitchFamily="34" charset="0"/>
                <a:cs typeface="Segoe UI" panose="020B0502040204020203" pitchFamily="34" charset="0"/>
              </a:rPr>
              <a:t>In order to use the functionality of the Watershed algorithm, the user simply has to click on the display image to define the location of markers.</a:t>
            </a:r>
            <a:endParaRPr lang="en-CA" sz="1600" i="1" dirty="0">
              <a:latin typeface="Segoe UI" panose="020B0502040204020203" pitchFamily="34" charset="0"/>
              <a:cs typeface="Segoe UI" panose="020B0502040204020203" pitchFamily="34" charset="0"/>
            </a:endParaRPr>
          </a:p>
        </p:txBody>
      </p:sp>
      <p:sp>
        <p:nvSpPr>
          <p:cNvPr id="28" name="Rectangle 27">
            <a:extLst>
              <a:ext uri="{FF2B5EF4-FFF2-40B4-BE49-F238E27FC236}">
                <a16:creationId xmlns:a16="http://schemas.microsoft.com/office/drawing/2014/main" id="{6B23E860-4C37-4AD8-825C-92770B68794A}"/>
              </a:ext>
            </a:extLst>
          </p:cNvPr>
          <p:cNvSpPr/>
          <p:nvPr/>
        </p:nvSpPr>
        <p:spPr>
          <a:xfrm>
            <a:off x="537029" y="2324272"/>
            <a:ext cx="541568"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pic>
        <p:nvPicPr>
          <p:cNvPr id="3" name="Picture 2" descr="A close up of an animal&#10;&#10;Description automatically generated">
            <a:extLst>
              <a:ext uri="{FF2B5EF4-FFF2-40B4-BE49-F238E27FC236}">
                <a16:creationId xmlns:a16="http://schemas.microsoft.com/office/drawing/2014/main" id="{08DFA4E5-8D78-4A66-A351-FE33AFE7109D}"/>
              </a:ext>
            </a:extLst>
          </p:cNvPr>
          <p:cNvPicPr>
            <a:picLocks noChangeAspect="1"/>
          </p:cNvPicPr>
          <p:nvPr/>
        </p:nvPicPr>
        <p:blipFill rotWithShape="1">
          <a:blip r:embed="rId2">
            <a:extLst>
              <a:ext uri="{28A0092B-C50C-407E-A947-70E740481C1C}">
                <a14:useLocalDpi xmlns:a14="http://schemas.microsoft.com/office/drawing/2010/main" val="0"/>
              </a:ext>
            </a:extLst>
          </a:blip>
          <a:srcRect t="9368" b="1"/>
          <a:stretch/>
        </p:blipFill>
        <p:spPr>
          <a:xfrm>
            <a:off x="-8291" y="3479402"/>
            <a:ext cx="4596493" cy="1259653"/>
          </a:xfrm>
          <a:prstGeom prst="rect">
            <a:avLst/>
          </a:prstGeom>
        </p:spPr>
      </p:pic>
      <p:pic>
        <p:nvPicPr>
          <p:cNvPr id="5" name="Picture 4" descr="A picture containing text&#10;&#10;Description automatically generated">
            <a:extLst>
              <a:ext uri="{FF2B5EF4-FFF2-40B4-BE49-F238E27FC236}">
                <a16:creationId xmlns:a16="http://schemas.microsoft.com/office/drawing/2014/main" id="{9307A884-ED0E-488C-B41D-7AFC80CBE122}"/>
              </a:ext>
            </a:extLst>
          </p:cNvPr>
          <p:cNvPicPr>
            <a:picLocks noChangeAspect="1"/>
          </p:cNvPicPr>
          <p:nvPr/>
        </p:nvPicPr>
        <p:blipFill rotWithShape="1">
          <a:blip r:embed="rId3">
            <a:extLst>
              <a:ext uri="{28A0092B-C50C-407E-A947-70E740481C1C}">
                <a14:useLocalDpi xmlns:a14="http://schemas.microsoft.com/office/drawing/2010/main" val="0"/>
              </a:ext>
            </a:extLst>
          </a:blip>
          <a:srcRect t="9337"/>
          <a:stretch/>
        </p:blipFill>
        <p:spPr>
          <a:xfrm>
            <a:off x="4588202" y="3479228"/>
            <a:ext cx="4555798" cy="1260000"/>
          </a:xfrm>
          <a:prstGeom prst="rect">
            <a:avLst/>
          </a:prstGeom>
        </p:spPr>
      </p:pic>
    </p:spTree>
    <p:extLst>
      <p:ext uri="{BB962C8B-B14F-4D97-AF65-F5344CB8AC3E}">
        <p14:creationId xmlns:p14="http://schemas.microsoft.com/office/powerpoint/2010/main" val="42097446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3DD4A54-0DD1-4F30-A5D6-F21618BDB948}"/>
              </a:ext>
            </a:extLst>
          </p:cNvPr>
          <p:cNvSpPr txBox="1"/>
          <p:nvPr/>
        </p:nvSpPr>
        <p:spPr>
          <a:xfrm>
            <a:off x="1226457" y="0"/>
            <a:ext cx="7917543" cy="830997"/>
          </a:xfrm>
          <a:prstGeom prst="rect">
            <a:avLst/>
          </a:prstGeom>
          <a:noFill/>
        </p:spPr>
        <p:txBody>
          <a:bodyPr wrap="square" rtlCol="0">
            <a:spAutoFit/>
          </a:bodyPr>
          <a:lstStyle/>
          <a:p>
            <a:pPr algn="ctr"/>
            <a:r>
              <a:rPr lang="en-US" sz="2400" spc="450" dirty="0">
                <a:latin typeface="Segoe UI" panose="020B0502040204020203" pitchFamily="34" charset="0"/>
                <a:cs typeface="Segoe UI" panose="020B0502040204020203" pitchFamily="34" charset="0"/>
              </a:rPr>
              <a:t>A</a:t>
            </a:r>
            <a:r>
              <a:rPr lang="en-US" spc="450" dirty="0">
                <a:latin typeface="Segoe UI" panose="020B0502040204020203" pitchFamily="34" charset="0"/>
                <a:cs typeface="Segoe UI" panose="020B0502040204020203" pitchFamily="34" charset="0"/>
              </a:rPr>
              <a:t>UTOMATED</a:t>
            </a:r>
            <a:r>
              <a:rPr lang="en-US" sz="2400" spc="450" dirty="0">
                <a:latin typeface="Segoe UI" panose="020B0502040204020203" pitchFamily="34" charset="0"/>
                <a:cs typeface="Segoe UI" panose="020B0502040204020203" pitchFamily="34" charset="0"/>
              </a:rPr>
              <a:t> F</a:t>
            </a:r>
            <a:r>
              <a:rPr lang="en-US" spc="450" dirty="0">
                <a:latin typeface="Segoe UI" panose="020B0502040204020203" pitchFamily="34" charset="0"/>
                <a:cs typeface="Segoe UI" panose="020B0502040204020203" pitchFamily="34" charset="0"/>
              </a:rPr>
              <a:t>ACE</a:t>
            </a:r>
            <a:r>
              <a:rPr lang="en-US" sz="2400" spc="450" dirty="0">
                <a:latin typeface="Segoe UI" panose="020B0502040204020203" pitchFamily="34" charset="0"/>
                <a:cs typeface="Segoe UI" panose="020B0502040204020203" pitchFamily="34" charset="0"/>
              </a:rPr>
              <a:t> D</a:t>
            </a:r>
            <a:r>
              <a:rPr lang="en-US" spc="450" dirty="0">
                <a:latin typeface="Segoe UI" panose="020B0502040204020203" pitchFamily="34" charset="0"/>
                <a:cs typeface="Segoe UI" panose="020B0502040204020203" pitchFamily="34" charset="0"/>
              </a:rPr>
              <a:t>ETECTION</a:t>
            </a:r>
            <a:r>
              <a:rPr lang="en-US" sz="2400" spc="450" dirty="0">
                <a:latin typeface="Segoe UI" panose="020B0502040204020203" pitchFamily="34" charset="0"/>
                <a:cs typeface="Segoe UI" panose="020B0502040204020203" pitchFamily="34" charset="0"/>
              </a:rPr>
              <a:t> </a:t>
            </a:r>
            <a:r>
              <a:rPr lang="en-US" spc="450" dirty="0">
                <a:latin typeface="Segoe UI" panose="020B0502040204020203" pitchFamily="34" charset="0"/>
                <a:cs typeface="Segoe UI" panose="020B0502040204020203" pitchFamily="34" charset="0"/>
              </a:rPr>
              <a:t>USING</a:t>
            </a:r>
            <a:endParaRPr lang="en-US" sz="2400" spc="450" dirty="0">
              <a:latin typeface="Segoe UI" panose="020B0502040204020203" pitchFamily="34" charset="0"/>
              <a:cs typeface="Segoe UI" panose="020B0502040204020203" pitchFamily="34" charset="0"/>
            </a:endParaRPr>
          </a:p>
          <a:p>
            <a:pPr algn="ctr"/>
            <a:r>
              <a:rPr lang="en-US" sz="2400" spc="450" dirty="0">
                <a:latin typeface="Segoe UI" panose="020B0502040204020203" pitchFamily="34" charset="0"/>
                <a:cs typeface="Segoe UI" panose="020B0502040204020203" pitchFamily="34" charset="0"/>
              </a:rPr>
              <a:t>H</a:t>
            </a:r>
            <a:r>
              <a:rPr lang="en-US" spc="450" dirty="0">
                <a:latin typeface="Segoe UI" panose="020B0502040204020203" pitchFamily="34" charset="0"/>
                <a:cs typeface="Segoe UI" panose="020B0502040204020203" pitchFamily="34" charset="0"/>
              </a:rPr>
              <a:t>AAR</a:t>
            </a:r>
            <a:r>
              <a:rPr lang="en-US" sz="2400" spc="450" dirty="0">
                <a:latin typeface="Segoe UI" panose="020B0502040204020203" pitchFamily="34" charset="0"/>
                <a:cs typeface="Segoe UI" panose="020B0502040204020203" pitchFamily="34" charset="0"/>
              </a:rPr>
              <a:t> C</a:t>
            </a:r>
            <a:r>
              <a:rPr lang="en-US" spc="450" dirty="0">
                <a:latin typeface="Segoe UI" panose="020B0502040204020203" pitchFamily="34" charset="0"/>
                <a:cs typeface="Segoe UI" panose="020B0502040204020203" pitchFamily="34" charset="0"/>
              </a:rPr>
              <a:t>ASCADES</a:t>
            </a:r>
            <a:endParaRPr lang="en-US" sz="2400" spc="450" dirty="0">
              <a:latin typeface="Segoe UI" panose="020B0502040204020203" pitchFamily="34" charset="0"/>
              <a:cs typeface="Segoe UI" panose="020B0502040204020203" pitchFamily="34" charset="0"/>
            </a:endParaRPr>
          </a:p>
        </p:txBody>
      </p:sp>
      <p:sp>
        <p:nvSpPr>
          <p:cNvPr id="13" name="Rectangle: Rounded Corners 12">
            <a:extLst>
              <a:ext uri="{FF2B5EF4-FFF2-40B4-BE49-F238E27FC236}">
                <a16:creationId xmlns:a16="http://schemas.microsoft.com/office/drawing/2014/main" id="{4D373636-56D1-4DEC-AE46-8364378F53BB}"/>
              </a:ext>
            </a:extLst>
          </p:cNvPr>
          <p:cNvSpPr/>
          <p:nvPr/>
        </p:nvSpPr>
        <p:spPr>
          <a:xfrm>
            <a:off x="1584000" y="830997"/>
            <a:ext cx="7560000" cy="405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14" name="TextBox 13">
            <a:extLst>
              <a:ext uri="{FF2B5EF4-FFF2-40B4-BE49-F238E27FC236}">
                <a16:creationId xmlns:a16="http://schemas.microsoft.com/office/drawing/2014/main" id="{15EA1EBC-0C4B-4D5C-B0E1-10B8176414B7}"/>
              </a:ext>
            </a:extLst>
          </p:cNvPr>
          <p:cNvSpPr txBox="1"/>
          <p:nvPr/>
        </p:nvSpPr>
        <p:spPr>
          <a:xfrm>
            <a:off x="292570" y="1159587"/>
            <a:ext cx="8558860"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O</a:t>
            </a:r>
            <a:r>
              <a:rPr lang="en-CA" sz="2000" dirty="0">
                <a:latin typeface="Segoe UI" panose="020B0502040204020203" pitchFamily="34" charset="0"/>
                <a:cs typeface="Segoe UI" panose="020B0502040204020203" pitchFamily="34" charset="0"/>
              </a:rPr>
              <a:t>BJECTIVE</a:t>
            </a:r>
          </a:p>
          <a:p>
            <a:r>
              <a:rPr lang="en-US" sz="1600" dirty="0">
                <a:latin typeface="Segoe UI" panose="020B0502040204020203" pitchFamily="34" charset="0"/>
                <a:cs typeface="Segoe UI" panose="020B0502040204020203" pitchFamily="34" charset="0"/>
              </a:rPr>
              <a:t>Build a function enabling the automated detection of faces on images and videos using the functionality of </a:t>
            </a:r>
            <a:r>
              <a:rPr lang="en-US" sz="1600" dirty="0" err="1">
                <a:latin typeface="Segoe UI" panose="020B0502040204020203" pitchFamily="34" charset="0"/>
                <a:cs typeface="Segoe UI" panose="020B0502040204020203" pitchFamily="34" charset="0"/>
              </a:rPr>
              <a:t>Haar</a:t>
            </a:r>
            <a:r>
              <a:rPr lang="en-US" sz="1600" dirty="0">
                <a:latin typeface="Segoe UI" panose="020B0502040204020203" pitchFamily="34" charset="0"/>
                <a:cs typeface="Segoe UI" panose="020B0502040204020203" pitchFamily="34" charset="0"/>
              </a:rPr>
              <a:t> cascades.</a:t>
            </a:r>
            <a:endParaRPr lang="en-US" sz="1600" i="1" dirty="0">
              <a:latin typeface="Segoe UI" panose="020B0502040204020203" pitchFamily="34" charset="0"/>
              <a:cs typeface="Segoe UI" panose="020B0502040204020203" pitchFamily="34" charset="0"/>
            </a:endParaRPr>
          </a:p>
        </p:txBody>
      </p:sp>
      <p:sp>
        <p:nvSpPr>
          <p:cNvPr id="15" name="Rectangle 14">
            <a:extLst>
              <a:ext uri="{FF2B5EF4-FFF2-40B4-BE49-F238E27FC236}">
                <a16:creationId xmlns:a16="http://schemas.microsoft.com/office/drawing/2014/main" id="{C0E862EF-776D-4F01-9447-97725EEA333D}"/>
              </a:ext>
            </a:extLst>
          </p:cNvPr>
          <p:cNvSpPr/>
          <p:nvPr/>
        </p:nvSpPr>
        <p:spPr>
          <a:xfrm>
            <a:off x="292570" y="1159587"/>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1" name="Rectangle 10">
            <a:extLst>
              <a:ext uri="{FF2B5EF4-FFF2-40B4-BE49-F238E27FC236}">
                <a16:creationId xmlns:a16="http://schemas.microsoft.com/office/drawing/2014/main" id="{2C86A53D-3F5F-47FF-8B01-19146F73CAB6}"/>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
        <p:nvSpPr>
          <p:cNvPr id="17" name="Rectangle: Rounded Corners 16">
            <a:extLst>
              <a:ext uri="{FF2B5EF4-FFF2-40B4-BE49-F238E27FC236}">
                <a16:creationId xmlns:a16="http://schemas.microsoft.com/office/drawing/2014/main" id="{4AB55AD7-C114-4E3E-9B0D-E850FA8228CD}"/>
              </a:ext>
            </a:extLst>
          </p:cNvPr>
          <p:cNvSpPr/>
          <p:nvPr/>
        </p:nvSpPr>
        <p:spPr>
          <a:xfrm>
            <a:off x="0" y="4898090"/>
            <a:ext cx="7020000" cy="540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31" name="TextBox 30">
            <a:extLst>
              <a:ext uri="{FF2B5EF4-FFF2-40B4-BE49-F238E27FC236}">
                <a16:creationId xmlns:a16="http://schemas.microsoft.com/office/drawing/2014/main" id="{86105C29-5D8E-4DFE-8071-4F6A881A653E}"/>
              </a:ext>
            </a:extLst>
          </p:cNvPr>
          <p:cNvSpPr txBox="1"/>
          <p:nvPr/>
        </p:nvSpPr>
        <p:spPr>
          <a:xfrm>
            <a:off x="537029" y="2324272"/>
            <a:ext cx="8314401" cy="461665"/>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F</a:t>
            </a:r>
            <a:r>
              <a:rPr lang="en-CA" sz="2000" dirty="0">
                <a:latin typeface="Segoe UI" panose="020B0502040204020203" pitchFamily="34" charset="0"/>
                <a:cs typeface="Segoe UI" panose="020B0502040204020203" pitchFamily="34" charset="0"/>
              </a:rPr>
              <a:t>UNCTION </a:t>
            </a:r>
            <a:r>
              <a:rPr lang="en-CA" sz="2400" dirty="0">
                <a:latin typeface="Segoe UI" panose="020B0502040204020203" pitchFamily="34" charset="0"/>
                <a:cs typeface="Segoe UI" panose="020B0502040204020203" pitchFamily="34" charset="0"/>
              </a:rPr>
              <a:t>P</a:t>
            </a:r>
            <a:r>
              <a:rPr lang="en-CA" sz="2000" dirty="0">
                <a:latin typeface="Segoe UI" panose="020B0502040204020203" pitchFamily="34" charset="0"/>
                <a:cs typeface="Segoe UI" panose="020B0502040204020203" pitchFamily="34" charset="0"/>
              </a:rPr>
              <a:t>REVIEW</a:t>
            </a:r>
          </a:p>
        </p:txBody>
      </p:sp>
      <p:sp>
        <p:nvSpPr>
          <p:cNvPr id="28" name="Rectangle 27">
            <a:extLst>
              <a:ext uri="{FF2B5EF4-FFF2-40B4-BE49-F238E27FC236}">
                <a16:creationId xmlns:a16="http://schemas.microsoft.com/office/drawing/2014/main" id="{6B23E860-4C37-4AD8-825C-92770B68794A}"/>
              </a:ext>
            </a:extLst>
          </p:cNvPr>
          <p:cNvSpPr/>
          <p:nvPr/>
        </p:nvSpPr>
        <p:spPr>
          <a:xfrm>
            <a:off x="537029" y="2324272"/>
            <a:ext cx="541568"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pic>
        <p:nvPicPr>
          <p:cNvPr id="2" name="Picture 1">
            <a:extLst>
              <a:ext uri="{FF2B5EF4-FFF2-40B4-BE49-F238E27FC236}">
                <a16:creationId xmlns:a16="http://schemas.microsoft.com/office/drawing/2014/main" id="{B221C27D-7E35-4B5E-ABBF-CBDA56B5BB5A}"/>
              </a:ext>
            </a:extLst>
          </p:cNvPr>
          <p:cNvPicPr>
            <a:picLocks noChangeAspect="1"/>
          </p:cNvPicPr>
          <p:nvPr/>
        </p:nvPicPr>
        <p:blipFill rotWithShape="1">
          <a:blip r:embed="rId2"/>
          <a:srcRect l="20670" r="19877"/>
          <a:stretch/>
        </p:blipFill>
        <p:spPr>
          <a:xfrm>
            <a:off x="-1" y="2932626"/>
            <a:ext cx="3045043" cy="1800000"/>
          </a:xfrm>
          <a:prstGeom prst="rect">
            <a:avLst/>
          </a:prstGeom>
        </p:spPr>
      </p:pic>
      <p:pic>
        <p:nvPicPr>
          <p:cNvPr id="4" name="Picture 3">
            <a:extLst>
              <a:ext uri="{FF2B5EF4-FFF2-40B4-BE49-F238E27FC236}">
                <a16:creationId xmlns:a16="http://schemas.microsoft.com/office/drawing/2014/main" id="{AEE861C8-345E-48BC-867B-C1A65D268014}"/>
              </a:ext>
            </a:extLst>
          </p:cNvPr>
          <p:cNvPicPr>
            <a:picLocks noChangeAspect="1"/>
          </p:cNvPicPr>
          <p:nvPr/>
        </p:nvPicPr>
        <p:blipFill rotWithShape="1">
          <a:blip r:embed="rId3"/>
          <a:srcRect l="18768"/>
          <a:stretch/>
        </p:blipFill>
        <p:spPr>
          <a:xfrm>
            <a:off x="6117490" y="2942013"/>
            <a:ext cx="3026509" cy="1800000"/>
          </a:xfrm>
          <a:prstGeom prst="rect">
            <a:avLst/>
          </a:prstGeom>
        </p:spPr>
      </p:pic>
      <p:pic>
        <p:nvPicPr>
          <p:cNvPr id="6" name="Picture 5">
            <a:extLst>
              <a:ext uri="{FF2B5EF4-FFF2-40B4-BE49-F238E27FC236}">
                <a16:creationId xmlns:a16="http://schemas.microsoft.com/office/drawing/2014/main" id="{2E915D9D-81F7-4B41-8849-D27D7DCC6265}"/>
              </a:ext>
            </a:extLst>
          </p:cNvPr>
          <p:cNvPicPr>
            <a:picLocks noChangeAspect="1"/>
          </p:cNvPicPr>
          <p:nvPr/>
        </p:nvPicPr>
        <p:blipFill rotWithShape="1">
          <a:blip r:embed="rId4"/>
          <a:srcRect l="9987" r="7256"/>
          <a:stretch/>
        </p:blipFill>
        <p:spPr>
          <a:xfrm>
            <a:off x="3045043" y="2932626"/>
            <a:ext cx="1291772" cy="1800000"/>
          </a:xfrm>
          <a:prstGeom prst="rect">
            <a:avLst/>
          </a:prstGeom>
        </p:spPr>
      </p:pic>
      <p:pic>
        <p:nvPicPr>
          <p:cNvPr id="7" name="Picture 6">
            <a:extLst>
              <a:ext uri="{FF2B5EF4-FFF2-40B4-BE49-F238E27FC236}">
                <a16:creationId xmlns:a16="http://schemas.microsoft.com/office/drawing/2014/main" id="{C7B5F6CA-0136-4BA6-BDD0-545C8D424949}"/>
              </a:ext>
            </a:extLst>
          </p:cNvPr>
          <p:cNvPicPr>
            <a:picLocks noChangeAspect="1"/>
          </p:cNvPicPr>
          <p:nvPr/>
        </p:nvPicPr>
        <p:blipFill>
          <a:blip r:embed="rId5"/>
          <a:stretch>
            <a:fillRect/>
          </a:stretch>
        </p:blipFill>
        <p:spPr>
          <a:xfrm>
            <a:off x="4336815" y="2932626"/>
            <a:ext cx="1780675" cy="1800000"/>
          </a:xfrm>
          <a:prstGeom prst="rect">
            <a:avLst/>
          </a:prstGeom>
        </p:spPr>
      </p:pic>
    </p:spTree>
    <p:extLst>
      <p:ext uri="{BB962C8B-B14F-4D97-AF65-F5344CB8AC3E}">
        <p14:creationId xmlns:p14="http://schemas.microsoft.com/office/powerpoint/2010/main" val="18558607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3DD4A54-0DD1-4F30-A5D6-F21618BDB948}"/>
              </a:ext>
            </a:extLst>
          </p:cNvPr>
          <p:cNvSpPr txBox="1"/>
          <p:nvPr/>
        </p:nvSpPr>
        <p:spPr>
          <a:xfrm>
            <a:off x="1226457" y="0"/>
            <a:ext cx="7917543" cy="830997"/>
          </a:xfrm>
          <a:prstGeom prst="rect">
            <a:avLst/>
          </a:prstGeom>
          <a:noFill/>
        </p:spPr>
        <p:txBody>
          <a:bodyPr wrap="square" rtlCol="0">
            <a:spAutoFit/>
          </a:bodyPr>
          <a:lstStyle/>
          <a:p>
            <a:pPr algn="ctr"/>
            <a:r>
              <a:rPr lang="en-US" sz="2400" spc="450" dirty="0">
                <a:latin typeface="Segoe UI" panose="020B0502040204020203" pitchFamily="34" charset="0"/>
                <a:cs typeface="Segoe UI" panose="020B0502040204020203" pitchFamily="34" charset="0"/>
              </a:rPr>
              <a:t>A</a:t>
            </a:r>
            <a:r>
              <a:rPr lang="en-US" spc="450" dirty="0">
                <a:latin typeface="Segoe UI" panose="020B0502040204020203" pitchFamily="34" charset="0"/>
                <a:cs typeface="Segoe UI" panose="020B0502040204020203" pitchFamily="34" charset="0"/>
              </a:rPr>
              <a:t>UTOMATED</a:t>
            </a:r>
            <a:r>
              <a:rPr lang="en-US" sz="2400" spc="450" dirty="0">
                <a:latin typeface="Segoe UI" panose="020B0502040204020203" pitchFamily="34" charset="0"/>
                <a:cs typeface="Segoe UI" panose="020B0502040204020203" pitchFamily="34" charset="0"/>
              </a:rPr>
              <a:t> M</a:t>
            </a:r>
            <a:r>
              <a:rPr lang="en-US" spc="450" dirty="0">
                <a:latin typeface="Segoe UI" panose="020B0502040204020203" pitchFamily="34" charset="0"/>
                <a:cs typeface="Segoe UI" panose="020B0502040204020203" pitchFamily="34" charset="0"/>
              </a:rPr>
              <a:t>OTION</a:t>
            </a:r>
            <a:r>
              <a:rPr lang="en-US" sz="2400" spc="450" dirty="0">
                <a:latin typeface="Segoe UI" panose="020B0502040204020203" pitchFamily="34" charset="0"/>
                <a:cs typeface="Segoe UI" panose="020B0502040204020203" pitchFamily="34" charset="0"/>
              </a:rPr>
              <a:t> D</a:t>
            </a:r>
            <a:r>
              <a:rPr lang="en-US" spc="450" dirty="0">
                <a:latin typeface="Segoe UI" panose="020B0502040204020203" pitchFamily="34" charset="0"/>
                <a:cs typeface="Segoe UI" panose="020B0502040204020203" pitchFamily="34" charset="0"/>
              </a:rPr>
              <a:t>ETECTION</a:t>
            </a:r>
            <a:r>
              <a:rPr lang="en-US" sz="2400" spc="450" dirty="0">
                <a:latin typeface="Segoe UI" panose="020B0502040204020203" pitchFamily="34" charset="0"/>
                <a:cs typeface="Segoe UI" panose="020B0502040204020203" pitchFamily="34" charset="0"/>
              </a:rPr>
              <a:t> </a:t>
            </a:r>
            <a:r>
              <a:rPr lang="en-US" spc="450" dirty="0">
                <a:latin typeface="Segoe UI" panose="020B0502040204020203" pitchFamily="34" charset="0"/>
                <a:cs typeface="Segoe UI" panose="020B0502040204020203" pitchFamily="34" charset="0"/>
              </a:rPr>
              <a:t>USING</a:t>
            </a:r>
            <a:endParaRPr lang="en-US" sz="2400" spc="450" dirty="0">
              <a:latin typeface="Segoe UI" panose="020B0502040204020203" pitchFamily="34" charset="0"/>
              <a:cs typeface="Segoe UI" panose="020B0502040204020203" pitchFamily="34" charset="0"/>
            </a:endParaRPr>
          </a:p>
          <a:p>
            <a:pPr algn="ctr"/>
            <a:r>
              <a:rPr lang="en-US" sz="2400" spc="450" dirty="0">
                <a:latin typeface="Segoe UI" panose="020B0502040204020203" pitchFamily="34" charset="0"/>
                <a:cs typeface="Segoe UI" panose="020B0502040204020203" pitchFamily="34" charset="0"/>
              </a:rPr>
              <a:t>D</a:t>
            </a:r>
            <a:r>
              <a:rPr lang="en-US" spc="450" dirty="0">
                <a:latin typeface="Segoe UI" panose="020B0502040204020203" pitchFamily="34" charset="0"/>
                <a:cs typeface="Segoe UI" panose="020B0502040204020203" pitchFamily="34" charset="0"/>
              </a:rPr>
              <a:t>ENSE</a:t>
            </a:r>
            <a:r>
              <a:rPr lang="en-US" sz="2400" spc="450" dirty="0">
                <a:latin typeface="Segoe UI" panose="020B0502040204020203" pitchFamily="34" charset="0"/>
                <a:cs typeface="Segoe UI" panose="020B0502040204020203" pitchFamily="34" charset="0"/>
              </a:rPr>
              <a:t> O</a:t>
            </a:r>
            <a:r>
              <a:rPr lang="en-US" spc="450" dirty="0">
                <a:latin typeface="Segoe UI" panose="020B0502040204020203" pitchFamily="34" charset="0"/>
                <a:cs typeface="Segoe UI" panose="020B0502040204020203" pitchFamily="34" charset="0"/>
              </a:rPr>
              <a:t>PTICAL</a:t>
            </a:r>
            <a:r>
              <a:rPr lang="en-US" sz="2400" spc="450" dirty="0">
                <a:latin typeface="Segoe UI" panose="020B0502040204020203" pitchFamily="34" charset="0"/>
                <a:cs typeface="Segoe UI" panose="020B0502040204020203" pitchFamily="34" charset="0"/>
              </a:rPr>
              <a:t> F</a:t>
            </a:r>
            <a:r>
              <a:rPr lang="en-US" spc="450" dirty="0">
                <a:latin typeface="Segoe UI" panose="020B0502040204020203" pitchFamily="34" charset="0"/>
                <a:cs typeface="Segoe UI" panose="020B0502040204020203" pitchFamily="34" charset="0"/>
              </a:rPr>
              <a:t>LOW</a:t>
            </a:r>
            <a:r>
              <a:rPr lang="en-US" sz="2400" spc="450" dirty="0">
                <a:latin typeface="Segoe UI" panose="020B0502040204020203" pitchFamily="34" charset="0"/>
                <a:cs typeface="Segoe UI" panose="020B0502040204020203" pitchFamily="34" charset="0"/>
              </a:rPr>
              <a:t> M</a:t>
            </a:r>
            <a:r>
              <a:rPr lang="en-US" spc="450" dirty="0">
                <a:latin typeface="Segoe UI" panose="020B0502040204020203" pitchFamily="34" charset="0"/>
                <a:cs typeface="Segoe UI" panose="020B0502040204020203" pitchFamily="34" charset="0"/>
              </a:rPr>
              <a:t>APPING</a:t>
            </a:r>
            <a:endParaRPr lang="en-US" sz="2400" spc="450" dirty="0">
              <a:latin typeface="Segoe UI" panose="020B0502040204020203" pitchFamily="34" charset="0"/>
              <a:cs typeface="Segoe UI" panose="020B0502040204020203" pitchFamily="34" charset="0"/>
            </a:endParaRPr>
          </a:p>
        </p:txBody>
      </p:sp>
      <p:sp>
        <p:nvSpPr>
          <p:cNvPr id="13" name="Rectangle: Rounded Corners 12">
            <a:extLst>
              <a:ext uri="{FF2B5EF4-FFF2-40B4-BE49-F238E27FC236}">
                <a16:creationId xmlns:a16="http://schemas.microsoft.com/office/drawing/2014/main" id="{4D373636-56D1-4DEC-AE46-8364378F53BB}"/>
              </a:ext>
            </a:extLst>
          </p:cNvPr>
          <p:cNvSpPr/>
          <p:nvPr/>
        </p:nvSpPr>
        <p:spPr>
          <a:xfrm>
            <a:off x="1584000" y="830997"/>
            <a:ext cx="7560000" cy="405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14" name="TextBox 13">
            <a:extLst>
              <a:ext uri="{FF2B5EF4-FFF2-40B4-BE49-F238E27FC236}">
                <a16:creationId xmlns:a16="http://schemas.microsoft.com/office/drawing/2014/main" id="{15EA1EBC-0C4B-4D5C-B0E1-10B8176414B7}"/>
              </a:ext>
            </a:extLst>
          </p:cNvPr>
          <p:cNvSpPr txBox="1"/>
          <p:nvPr/>
        </p:nvSpPr>
        <p:spPr>
          <a:xfrm>
            <a:off x="292570" y="1159587"/>
            <a:ext cx="8558860"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O</a:t>
            </a:r>
            <a:r>
              <a:rPr lang="en-CA" sz="2000" dirty="0">
                <a:latin typeface="Segoe UI" panose="020B0502040204020203" pitchFamily="34" charset="0"/>
                <a:cs typeface="Segoe UI" panose="020B0502040204020203" pitchFamily="34" charset="0"/>
              </a:rPr>
              <a:t>BJECTIVE</a:t>
            </a:r>
          </a:p>
          <a:p>
            <a:r>
              <a:rPr lang="en-US" sz="1600" dirty="0">
                <a:latin typeface="Segoe UI" panose="020B0502040204020203" pitchFamily="34" charset="0"/>
                <a:cs typeface="Segoe UI" panose="020B0502040204020203" pitchFamily="34" charset="0"/>
              </a:rPr>
              <a:t>Build an algorithm enabling the automated detection of motion on loaded or live videos using Dense Optical Flow and the functionality of the Gunnar </a:t>
            </a:r>
            <a:r>
              <a:rPr lang="en-US" sz="1600" dirty="0" err="1">
                <a:latin typeface="Segoe UI" panose="020B0502040204020203" pitchFamily="34" charset="0"/>
                <a:cs typeface="Segoe UI" panose="020B0502040204020203" pitchFamily="34" charset="0"/>
              </a:rPr>
              <a:t>Farneback's</a:t>
            </a:r>
            <a:r>
              <a:rPr lang="en-US" sz="1600" dirty="0">
                <a:latin typeface="Segoe UI" panose="020B0502040204020203" pitchFamily="34" charset="0"/>
                <a:cs typeface="Segoe UI" panose="020B0502040204020203" pitchFamily="34" charset="0"/>
              </a:rPr>
              <a:t> algorithm.</a:t>
            </a:r>
            <a:endParaRPr lang="en-US" sz="1600" i="1" dirty="0">
              <a:latin typeface="Segoe UI" panose="020B0502040204020203" pitchFamily="34" charset="0"/>
              <a:cs typeface="Segoe UI" panose="020B0502040204020203" pitchFamily="34" charset="0"/>
            </a:endParaRPr>
          </a:p>
        </p:txBody>
      </p:sp>
      <p:sp>
        <p:nvSpPr>
          <p:cNvPr id="15" name="Rectangle 14">
            <a:extLst>
              <a:ext uri="{FF2B5EF4-FFF2-40B4-BE49-F238E27FC236}">
                <a16:creationId xmlns:a16="http://schemas.microsoft.com/office/drawing/2014/main" id="{C0E862EF-776D-4F01-9447-97725EEA333D}"/>
              </a:ext>
            </a:extLst>
          </p:cNvPr>
          <p:cNvSpPr/>
          <p:nvPr/>
        </p:nvSpPr>
        <p:spPr>
          <a:xfrm>
            <a:off x="292570" y="1159587"/>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1" name="Rectangle 10">
            <a:extLst>
              <a:ext uri="{FF2B5EF4-FFF2-40B4-BE49-F238E27FC236}">
                <a16:creationId xmlns:a16="http://schemas.microsoft.com/office/drawing/2014/main" id="{2C86A53D-3F5F-47FF-8B01-19146F73CAB6}"/>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
        <p:nvSpPr>
          <p:cNvPr id="17" name="Rectangle: Rounded Corners 16">
            <a:extLst>
              <a:ext uri="{FF2B5EF4-FFF2-40B4-BE49-F238E27FC236}">
                <a16:creationId xmlns:a16="http://schemas.microsoft.com/office/drawing/2014/main" id="{4AB55AD7-C114-4E3E-9B0D-E850FA8228CD}"/>
              </a:ext>
            </a:extLst>
          </p:cNvPr>
          <p:cNvSpPr/>
          <p:nvPr/>
        </p:nvSpPr>
        <p:spPr>
          <a:xfrm>
            <a:off x="0" y="4898090"/>
            <a:ext cx="7020000" cy="540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31" name="TextBox 30">
            <a:extLst>
              <a:ext uri="{FF2B5EF4-FFF2-40B4-BE49-F238E27FC236}">
                <a16:creationId xmlns:a16="http://schemas.microsoft.com/office/drawing/2014/main" id="{86105C29-5D8E-4DFE-8071-4F6A881A653E}"/>
              </a:ext>
            </a:extLst>
          </p:cNvPr>
          <p:cNvSpPr txBox="1"/>
          <p:nvPr/>
        </p:nvSpPr>
        <p:spPr>
          <a:xfrm>
            <a:off x="537029" y="2324272"/>
            <a:ext cx="8314401" cy="1200329"/>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F</a:t>
            </a:r>
            <a:r>
              <a:rPr lang="en-CA" sz="2000" dirty="0">
                <a:latin typeface="Segoe UI" panose="020B0502040204020203" pitchFamily="34" charset="0"/>
                <a:cs typeface="Segoe UI" panose="020B0502040204020203" pitchFamily="34" charset="0"/>
              </a:rPr>
              <a:t>UNCTION </a:t>
            </a:r>
            <a:r>
              <a:rPr lang="en-CA" sz="2400" dirty="0">
                <a:latin typeface="Segoe UI" panose="020B0502040204020203" pitchFamily="34" charset="0"/>
                <a:cs typeface="Segoe UI" panose="020B0502040204020203" pitchFamily="34" charset="0"/>
              </a:rPr>
              <a:t>P</a:t>
            </a:r>
            <a:r>
              <a:rPr lang="en-CA" sz="2000" dirty="0">
                <a:latin typeface="Segoe UI" panose="020B0502040204020203" pitchFamily="34" charset="0"/>
                <a:cs typeface="Segoe UI" panose="020B0502040204020203" pitchFamily="34" charset="0"/>
              </a:rPr>
              <a:t>REVIEW</a:t>
            </a:r>
          </a:p>
          <a:p>
            <a:r>
              <a:rPr lang="en-US" sz="1600" dirty="0">
                <a:latin typeface="Segoe UI" panose="020B0502040204020203" pitchFamily="34" charset="0"/>
                <a:cs typeface="Segoe UI" panose="020B0502040204020203" pitchFamily="34" charset="0"/>
              </a:rPr>
              <a:t>The algorithm allows to either load a video or run a live feed from your webcam and will open two windows to display to original video (or live feed) and the resulting dense optical flow mapping (color coded using HSV color mapping).</a:t>
            </a:r>
            <a:endParaRPr lang="en-CA" sz="1600" dirty="0">
              <a:latin typeface="Segoe UI" panose="020B0502040204020203" pitchFamily="34" charset="0"/>
              <a:cs typeface="Segoe UI" panose="020B0502040204020203" pitchFamily="34" charset="0"/>
            </a:endParaRPr>
          </a:p>
        </p:txBody>
      </p:sp>
      <p:sp>
        <p:nvSpPr>
          <p:cNvPr id="28" name="Rectangle 27">
            <a:extLst>
              <a:ext uri="{FF2B5EF4-FFF2-40B4-BE49-F238E27FC236}">
                <a16:creationId xmlns:a16="http://schemas.microsoft.com/office/drawing/2014/main" id="{6B23E860-4C37-4AD8-825C-92770B68794A}"/>
              </a:ext>
            </a:extLst>
          </p:cNvPr>
          <p:cNvSpPr/>
          <p:nvPr/>
        </p:nvSpPr>
        <p:spPr>
          <a:xfrm>
            <a:off x="537029" y="2324272"/>
            <a:ext cx="541568"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pic>
        <p:nvPicPr>
          <p:cNvPr id="5" name="Picture 4">
            <a:extLst>
              <a:ext uri="{FF2B5EF4-FFF2-40B4-BE49-F238E27FC236}">
                <a16:creationId xmlns:a16="http://schemas.microsoft.com/office/drawing/2014/main" id="{CB771660-0729-4166-A1E0-EA32664B9976}"/>
              </a:ext>
            </a:extLst>
          </p:cNvPr>
          <p:cNvPicPr>
            <a:picLocks noChangeAspect="1"/>
          </p:cNvPicPr>
          <p:nvPr/>
        </p:nvPicPr>
        <p:blipFill rotWithShape="1">
          <a:blip r:embed="rId2">
            <a:extLst>
              <a:ext uri="{28A0092B-C50C-407E-A947-70E740481C1C}">
                <a14:useLocalDpi xmlns:a14="http://schemas.microsoft.com/office/drawing/2010/main" val="0"/>
              </a:ext>
            </a:extLst>
          </a:blip>
          <a:srcRect l="6128" t="12393" b="13729"/>
          <a:stretch/>
        </p:blipFill>
        <p:spPr>
          <a:xfrm>
            <a:off x="-1" y="3665935"/>
            <a:ext cx="4335485" cy="1080000"/>
          </a:xfrm>
          <a:prstGeom prst="rect">
            <a:avLst/>
          </a:prstGeom>
        </p:spPr>
      </p:pic>
      <p:pic>
        <p:nvPicPr>
          <p:cNvPr id="9" name="Picture 8" descr="A picture containing computer&#10;&#10;Description automatically generated">
            <a:extLst>
              <a:ext uri="{FF2B5EF4-FFF2-40B4-BE49-F238E27FC236}">
                <a16:creationId xmlns:a16="http://schemas.microsoft.com/office/drawing/2014/main" id="{603F6E87-673C-4E74-A8F8-40B9F302339A}"/>
              </a:ext>
            </a:extLst>
          </p:cNvPr>
          <p:cNvPicPr>
            <a:picLocks noChangeAspect="1"/>
          </p:cNvPicPr>
          <p:nvPr/>
        </p:nvPicPr>
        <p:blipFill rotWithShape="1">
          <a:blip r:embed="rId3">
            <a:extLst>
              <a:ext uri="{28A0092B-C50C-407E-A947-70E740481C1C}">
                <a14:useLocalDpi xmlns:a14="http://schemas.microsoft.com/office/drawing/2010/main" val="0"/>
              </a:ext>
            </a:extLst>
          </a:blip>
          <a:srcRect t="22841" r="5501" b="10395"/>
          <a:stretch/>
        </p:blipFill>
        <p:spPr>
          <a:xfrm>
            <a:off x="4335485" y="3665935"/>
            <a:ext cx="4808515" cy="1080000"/>
          </a:xfrm>
          <a:prstGeom prst="rect">
            <a:avLst/>
          </a:prstGeom>
        </p:spPr>
      </p:pic>
    </p:spTree>
    <p:extLst>
      <p:ext uri="{BB962C8B-B14F-4D97-AF65-F5344CB8AC3E}">
        <p14:creationId xmlns:p14="http://schemas.microsoft.com/office/powerpoint/2010/main" val="30656130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E132EC7-E880-47B6-A860-995AFAC4C152}"/>
              </a:ext>
            </a:extLst>
          </p:cNvPr>
          <p:cNvSpPr txBox="1"/>
          <p:nvPr/>
        </p:nvSpPr>
        <p:spPr>
          <a:xfrm>
            <a:off x="932985" y="1756142"/>
            <a:ext cx="7278029" cy="1631216"/>
          </a:xfrm>
          <a:prstGeom prst="rect">
            <a:avLst/>
          </a:prstGeom>
          <a:noFill/>
        </p:spPr>
        <p:txBody>
          <a:bodyPr wrap="square" rtlCol="0">
            <a:spAutoFit/>
          </a:bodyPr>
          <a:lstStyle/>
          <a:p>
            <a:pPr algn="ctr"/>
            <a:r>
              <a:rPr lang="en-CA" sz="10000" b="1" spc="600" dirty="0"/>
              <a:t>OLD SLIDES</a:t>
            </a:r>
          </a:p>
        </p:txBody>
      </p:sp>
    </p:spTree>
    <p:extLst>
      <p:ext uri="{BB962C8B-B14F-4D97-AF65-F5344CB8AC3E}">
        <p14:creationId xmlns:p14="http://schemas.microsoft.com/office/powerpoint/2010/main" val="40683587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AEFAA37-69FE-4122-9EBD-AB8E0DF24942}"/>
              </a:ext>
            </a:extLst>
          </p:cNvPr>
          <p:cNvSpPr/>
          <p:nvPr/>
        </p:nvSpPr>
        <p:spPr>
          <a:xfrm>
            <a:off x="0" y="0"/>
            <a:ext cx="9144000" cy="720000"/>
          </a:xfrm>
          <a:prstGeom prst="rect">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2800" b="1" spc="300" dirty="0">
                <a:solidFill>
                  <a:schemeClr val="bg1"/>
                </a:solidFill>
                <a:latin typeface="Verdana" panose="020B0604030504040204" pitchFamily="34" charset="0"/>
                <a:ea typeface="Verdana" panose="020B0604030504040204" pitchFamily="34" charset="0"/>
              </a:rPr>
              <a:t>COMPUTER VISION PROJECTS</a:t>
            </a:r>
            <a:endParaRPr lang="en-CA" sz="2000" spc="300" dirty="0">
              <a:solidFill>
                <a:schemeClr val="bg1"/>
              </a:solidFill>
              <a:latin typeface="Verdana" panose="020B0604030504040204" pitchFamily="34" charset="0"/>
              <a:ea typeface="Verdana" panose="020B0604030504040204" pitchFamily="34" charset="0"/>
            </a:endParaRPr>
          </a:p>
        </p:txBody>
      </p:sp>
      <p:sp>
        <p:nvSpPr>
          <p:cNvPr id="2" name="Rectangle 1">
            <a:extLst>
              <a:ext uri="{FF2B5EF4-FFF2-40B4-BE49-F238E27FC236}">
                <a16:creationId xmlns:a16="http://schemas.microsoft.com/office/drawing/2014/main" id="{9928CDF8-0608-4BF7-87E2-D05F963DDDCD}"/>
              </a:ext>
            </a:extLst>
          </p:cNvPr>
          <p:cNvSpPr/>
          <p:nvPr/>
        </p:nvSpPr>
        <p:spPr>
          <a:xfrm>
            <a:off x="-1437" y="836756"/>
            <a:ext cx="9139842" cy="880369"/>
          </a:xfrm>
          <a:prstGeom prst="rect">
            <a:avLst/>
          </a:prstGeom>
        </p:spPr>
        <p:txBody>
          <a:bodyPr wrap="square">
            <a:spAutoFit/>
          </a:bodyPr>
          <a:lstStyle/>
          <a:p>
            <a:pPr algn="ctr">
              <a:lnSpc>
                <a:spcPct val="150000"/>
              </a:lnSpc>
            </a:pPr>
            <a:r>
              <a:rPr lang="en-US" spc="300" dirty="0"/>
              <a:t>This repository includes a few custom python codes written to</a:t>
            </a:r>
          </a:p>
          <a:p>
            <a:pPr algn="ctr">
              <a:lnSpc>
                <a:spcPct val="150000"/>
              </a:lnSpc>
            </a:pPr>
            <a:r>
              <a:rPr lang="en-US" spc="300" dirty="0"/>
              <a:t>solve specific computer vision problems</a:t>
            </a:r>
            <a:endParaRPr lang="en-CA" spc="300" dirty="0"/>
          </a:p>
        </p:txBody>
      </p:sp>
      <p:graphicFrame>
        <p:nvGraphicFramePr>
          <p:cNvPr id="3" name="Table 2">
            <a:extLst>
              <a:ext uri="{FF2B5EF4-FFF2-40B4-BE49-F238E27FC236}">
                <a16:creationId xmlns:a16="http://schemas.microsoft.com/office/drawing/2014/main" id="{8F90BDA9-88E2-46A3-A9D1-5849E4943526}"/>
              </a:ext>
            </a:extLst>
          </p:cNvPr>
          <p:cNvGraphicFramePr>
            <a:graphicFrameLocks noGrp="1"/>
          </p:cNvGraphicFramePr>
          <p:nvPr>
            <p:extLst>
              <p:ext uri="{D42A27DB-BD31-4B8C-83A1-F6EECF244321}">
                <p14:modId xmlns:p14="http://schemas.microsoft.com/office/powerpoint/2010/main" val="240100221"/>
              </p:ext>
            </p:extLst>
          </p:nvPr>
        </p:nvGraphicFramePr>
        <p:xfrm>
          <a:off x="-5595" y="3317780"/>
          <a:ext cx="9144000" cy="708660"/>
        </p:xfrm>
        <a:graphic>
          <a:graphicData uri="http://schemas.openxmlformats.org/drawingml/2006/table">
            <a:tbl>
              <a:tblPr firstRow="1" bandRow="1">
                <a:tableStyleId>{5C22544A-7EE6-4342-B048-85BDC9FD1C3A}</a:tableStyleId>
              </a:tblPr>
              <a:tblGrid>
                <a:gridCol w="2986088">
                  <a:extLst>
                    <a:ext uri="{9D8B030D-6E8A-4147-A177-3AD203B41FA5}">
                      <a16:colId xmlns:a16="http://schemas.microsoft.com/office/drawing/2014/main" val="2283147218"/>
                    </a:ext>
                  </a:extLst>
                </a:gridCol>
                <a:gridCol w="6157912">
                  <a:extLst>
                    <a:ext uri="{9D8B030D-6E8A-4147-A177-3AD203B41FA5}">
                      <a16:colId xmlns:a16="http://schemas.microsoft.com/office/drawing/2014/main" val="239538589"/>
                    </a:ext>
                  </a:extLst>
                </a:gridCol>
              </a:tblGrid>
              <a:tr h="504000">
                <a:tc>
                  <a:txBody>
                    <a:bodyPr/>
                    <a:lstStyle/>
                    <a:p>
                      <a:pPr algn="r"/>
                      <a:r>
                        <a:rPr lang="en-CA" spc="300" dirty="0" err="1">
                          <a:solidFill>
                            <a:schemeClr val="tx1"/>
                          </a:solidFill>
                        </a:rPr>
                        <a:t>img</a:t>
                      </a:r>
                      <a:r>
                        <a:rPr lang="en-CA" spc="300" dirty="0">
                          <a:solidFill>
                            <a:schemeClr val="tx1"/>
                          </a:solidFill>
                        </a:rPr>
                        <a:t> annotation</a:t>
                      </a:r>
                    </a:p>
                  </a:txBody>
                  <a:tcPr anchor="ctr">
                    <a:lnL w="12700" cmpd="sng">
                      <a:noFill/>
                    </a:lnL>
                    <a:lnR w="28575" cap="flat" cmpd="sng" algn="ctr">
                      <a:solidFill>
                        <a:schemeClr val="tx1"/>
                      </a:solidFill>
                      <a:prstDash val="solid"/>
                      <a:round/>
                      <a:headEnd type="none" w="med" len="med"/>
                      <a:tailEnd type="none" w="med" len="med"/>
                    </a:lnR>
                    <a:lnT w="2857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spc="300" dirty="0">
                          <a:solidFill>
                            <a:schemeClr val="tx1"/>
                          </a:solidFill>
                        </a:rPr>
                        <a:t>Allow the manual annotation of body landmarks by importing a data set of 2D images of people running (for validation of the automated algorithm)</a:t>
                      </a:r>
                      <a:endParaRPr lang="en-CA" b="0" spc="300" dirty="0">
                        <a:solidFill>
                          <a:schemeClr val="tx1"/>
                        </a:solidFill>
                      </a:endParaRPr>
                    </a:p>
                  </a:txBody>
                  <a:tcPr anchor="ctr">
                    <a:lnL w="28575" cap="flat" cmpd="sng" algn="ctr">
                      <a:solidFill>
                        <a:schemeClr val="tx1"/>
                      </a:solidFill>
                      <a:prstDash val="solid"/>
                      <a:round/>
                      <a:headEnd type="none" w="med" len="med"/>
                      <a:tailEnd type="none" w="med" len="med"/>
                    </a:lnL>
                    <a:lnR w="12700" cmpd="sng">
                      <a:noFill/>
                    </a:lnR>
                    <a:lnT w="2857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7398831"/>
                  </a:ext>
                </a:extLst>
              </a:tr>
            </a:tbl>
          </a:graphicData>
        </a:graphic>
      </p:graphicFrame>
      <p:sp>
        <p:nvSpPr>
          <p:cNvPr id="7" name="Rectangle 6">
            <a:extLst>
              <a:ext uri="{FF2B5EF4-FFF2-40B4-BE49-F238E27FC236}">
                <a16:creationId xmlns:a16="http://schemas.microsoft.com/office/drawing/2014/main" id="{3CD107EA-3AF8-46CD-A9C8-54E012011CCE}"/>
              </a:ext>
            </a:extLst>
          </p:cNvPr>
          <p:cNvSpPr/>
          <p:nvPr/>
        </p:nvSpPr>
        <p:spPr>
          <a:xfrm>
            <a:off x="-111516" y="1833881"/>
            <a:ext cx="9360000" cy="504000"/>
          </a:xfrm>
          <a:prstGeom prst="rect">
            <a:avLst/>
          </a:prstGeom>
          <a:solidFill>
            <a:srgbClr val="00B0F0"/>
          </a:solidFill>
          <a:ln w="19050">
            <a:solidFill>
              <a:schemeClr val="tx1">
                <a:lumMod val="95000"/>
                <a:lumOff val="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b="1" spc="300" dirty="0">
                <a:solidFill>
                  <a:schemeClr val="bg1"/>
                </a:solidFill>
                <a:effectLst>
                  <a:outerShdw blurRad="38100" dist="38100" dir="2700000" algn="tl">
                    <a:srgbClr val="000000">
                      <a:alpha val="43137"/>
                    </a:srgbClr>
                  </a:outerShdw>
                </a:effectLst>
              </a:rPr>
              <a:t>CONTENT PREVIEW</a:t>
            </a:r>
          </a:p>
          <a:p>
            <a:pPr algn="ctr"/>
            <a:r>
              <a:rPr lang="en-US" sz="1400" spc="300" dirty="0">
                <a:solidFill>
                  <a:schemeClr val="bg1"/>
                </a:solidFill>
                <a:effectLst>
                  <a:outerShdw blurRad="38100" dist="38100" dir="2700000" algn="tl">
                    <a:srgbClr val="000000">
                      <a:alpha val="43137"/>
                    </a:srgbClr>
                  </a:outerShdw>
                </a:effectLst>
              </a:rPr>
              <a:t>(additional content constantly being developed)</a:t>
            </a:r>
            <a:endParaRPr lang="en-CA" sz="1400" spc="300" dirty="0">
              <a:solidFill>
                <a:schemeClr val="bg1"/>
              </a:solidFill>
              <a:effectLst>
                <a:outerShdw blurRad="38100" dist="38100" dir="2700000" algn="tl">
                  <a:srgbClr val="000000">
                    <a:alpha val="43137"/>
                  </a:srgbClr>
                </a:outerShdw>
              </a:effectLst>
            </a:endParaRPr>
          </a:p>
        </p:txBody>
      </p:sp>
      <p:sp>
        <p:nvSpPr>
          <p:cNvPr id="8" name="Rectangle 7">
            <a:extLst>
              <a:ext uri="{FF2B5EF4-FFF2-40B4-BE49-F238E27FC236}">
                <a16:creationId xmlns:a16="http://schemas.microsoft.com/office/drawing/2014/main" id="{9836ADA8-10BD-4939-BA44-6CE1EF257699}"/>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Tree>
    <p:extLst>
      <p:ext uri="{BB962C8B-B14F-4D97-AF65-F5344CB8AC3E}">
        <p14:creationId xmlns:p14="http://schemas.microsoft.com/office/powerpoint/2010/main" val="222052868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2F5EDB1-E927-4F80-ACE4-83824ABF6340}"/>
              </a:ext>
            </a:extLst>
          </p:cNvPr>
          <p:cNvSpPr/>
          <p:nvPr/>
        </p:nvSpPr>
        <p:spPr>
          <a:xfrm>
            <a:off x="122460" y="1021569"/>
            <a:ext cx="8899080" cy="1477328"/>
          </a:xfrm>
          <a:prstGeom prst="rect">
            <a:avLst/>
          </a:prstGeom>
        </p:spPr>
        <p:txBody>
          <a:bodyPr wrap="square">
            <a:spAutoFit/>
          </a:bodyPr>
          <a:lstStyle/>
          <a:p>
            <a:pPr algn="ctr"/>
            <a:r>
              <a:rPr lang="en-CA" b="1" spc="300" dirty="0"/>
              <a:t>METHODS</a:t>
            </a:r>
          </a:p>
          <a:p>
            <a:pPr algn="ctr"/>
            <a:r>
              <a:rPr lang="en-CA" sz="1200" b="1" spc="300" dirty="0"/>
              <a:t>STEP 1- </a:t>
            </a:r>
            <a:r>
              <a:rPr lang="en-CA" sz="1200" spc="300" dirty="0"/>
              <a:t>CT scans collected in a custom rig with embedded load cell</a:t>
            </a:r>
          </a:p>
          <a:p>
            <a:pPr algn="ctr"/>
            <a:r>
              <a:rPr lang="en-CA" sz="1200" spc="300" dirty="0"/>
              <a:t>during functional tasks.</a:t>
            </a:r>
            <a:endParaRPr lang="en-CA" sz="400" spc="300" dirty="0"/>
          </a:p>
          <a:p>
            <a:pPr algn="ctr"/>
            <a:r>
              <a:rPr lang="en-CA" sz="1200" b="1" spc="300" dirty="0"/>
              <a:t>STEP 2- </a:t>
            </a:r>
            <a:r>
              <a:rPr lang="en-CA" sz="1200" spc="300" dirty="0"/>
              <a:t>3D reconstruction of the hand.</a:t>
            </a:r>
            <a:endParaRPr lang="en-CA" sz="400" spc="300" dirty="0"/>
          </a:p>
          <a:p>
            <a:pPr algn="ctr"/>
            <a:r>
              <a:rPr lang="en-CA" sz="1200" b="1" spc="300" dirty="0"/>
              <a:t>STEP 3- </a:t>
            </a:r>
            <a:r>
              <a:rPr lang="en-CA" sz="1200" spc="300" dirty="0"/>
              <a:t>Design an algorithm estimating intra-articular</a:t>
            </a:r>
          </a:p>
          <a:p>
            <a:pPr algn="ctr"/>
            <a:r>
              <a:rPr lang="en-CA" sz="1200" spc="300" dirty="0"/>
              <a:t>pressure based on a biomechanical model of the cartilage.</a:t>
            </a:r>
            <a:endParaRPr lang="en-CA" sz="400" spc="300" dirty="0"/>
          </a:p>
          <a:p>
            <a:pPr algn="ctr"/>
            <a:r>
              <a:rPr lang="en-CA" sz="1200" b="1" spc="300" dirty="0"/>
              <a:t>STEP 4- </a:t>
            </a:r>
            <a:r>
              <a:rPr lang="en-CA" sz="1200" spc="300" dirty="0"/>
              <a:t>Comparison of pressure distribution patterns.</a:t>
            </a:r>
          </a:p>
        </p:txBody>
      </p:sp>
      <p:sp>
        <p:nvSpPr>
          <p:cNvPr id="4" name="Rectangle 3">
            <a:extLst>
              <a:ext uri="{FF2B5EF4-FFF2-40B4-BE49-F238E27FC236}">
                <a16:creationId xmlns:a16="http://schemas.microsoft.com/office/drawing/2014/main" id="{CAEFAA37-69FE-4122-9EBD-AB8E0DF24942}"/>
              </a:ext>
            </a:extLst>
          </p:cNvPr>
          <p:cNvSpPr/>
          <p:nvPr/>
        </p:nvSpPr>
        <p:spPr>
          <a:xfrm>
            <a:off x="0" y="0"/>
            <a:ext cx="9144000" cy="923330"/>
          </a:xfrm>
          <a:prstGeom prst="rect">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b="1" spc="300" dirty="0">
                <a:solidFill>
                  <a:schemeClr val="bg1"/>
                </a:solidFill>
              </a:rPr>
              <a:t>PURPOSE- </a:t>
            </a:r>
            <a:r>
              <a:rPr lang="en-US" spc="300" dirty="0">
                <a:solidFill>
                  <a:schemeClr val="bg1"/>
                </a:solidFill>
              </a:rPr>
              <a:t>develop a novel medical imaging-based approach</a:t>
            </a:r>
          </a:p>
          <a:p>
            <a:pPr algn="ctr"/>
            <a:r>
              <a:rPr lang="en-US" spc="300" dirty="0">
                <a:solidFill>
                  <a:schemeClr val="bg1"/>
                </a:solidFill>
              </a:rPr>
              <a:t>to measure the morphological and mechanical properties</a:t>
            </a:r>
          </a:p>
          <a:p>
            <a:pPr algn="ctr"/>
            <a:r>
              <a:rPr lang="en-US" spc="300" dirty="0">
                <a:solidFill>
                  <a:schemeClr val="bg1"/>
                </a:solidFill>
              </a:rPr>
              <a:t>of cartilage </a:t>
            </a:r>
            <a:r>
              <a:rPr lang="en-US" i="1" spc="300" dirty="0">
                <a:solidFill>
                  <a:schemeClr val="bg1"/>
                </a:solidFill>
              </a:rPr>
              <a:t>in vivo</a:t>
            </a:r>
            <a:r>
              <a:rPr lang="en-CA" spc="300" dirty="0">
                <a:solidFill>
                  <a:schemeClr val="bg1"/>
                </a:solidFill>
              </a:rPr>
              <a:t>.</a:t>
            </a:r>
            <a:endParaRPr lang="en-CA" sz="1400" spc="300" dirty="0">
              <a:solidFill>
                <a:schemeClr val="bg1"/>
              </a:solidFill>
            </a:endParaRPr>
          </a:p>
        </p:txBody>
      </p:sp>
      <p:sp>
        <p:nvSpPr>
          <p:cNvPr id="5" name="Rectangle 4">
            <a:extLst>
              <a:ext uri="{FF2B5EF4-FFF2-40B4-BE49-F238E27FC236}">
                <a16:creationId xmlns:a16="http://schemas.microsoft.com/office/drawing/2014/main" id="{AD56F9F3-B5CE-4EE8-93F8-B5896067BDF0}"/>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
        <p:nvSpPr>
          <p:cNvPr id="8" name="Flowchart: Manual Operation 7">
            <a:extLst>
              <a:ext uri="{FF2B5EF4-FFF2-40B4-BE49-F238E27FC236}">
                <a16:creationId xmlns:a16="http://schemas.microsoft.com/office/drawing/2014/main" id="{756DE564-B87A-4707-B524-B3A617DD47F9}"/>
              </a:ext>
            </a:extLst>
          </p:cNvPr>
          <p:cNvSpPr/>
          <p:nvPr/>
        </p:nvSpPr>
        <p:spPr>
          <a:xfrm>
            <a:off x="115432" y="1014050"/>
            <a:ext cx="8906108" cy="1484848"/>
          </a:xfrm>
          <a:prstGeom prst="flowChartManualOperation">
            <a:avLst/>
          </a:prstGeom>
          <a:no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Flowchart: Manual Operation 12">
            <a:extLst>
              <a:ext uri="{FF2B5EF4-FFF2-40B4-BE49-F238E27FC236}">
                <a16:creationId xmlns:a16="http://schemas.microsoft.com/office/drawing/2014/main" id="{E72BD2A6-353A-43AF-BDAD-32497CB06B20}"/>
              </a:ext>
            </a:extLst>
          </p:cNvPr>
          <p:cNvSpPr/>
          <p:nvPr/>
        </p:nvSpPr>
        <p:spPr>
          <a:xfrm flipV="1">
            <a:off x="122460" y="2597136"/>
            <a:ext cx="8906108" cy="1289395"/>
          </a:xfrm>
          <a:prstGeom prst="flowChartManualOperation">
            <a:avLst/>
          </a:prstGeom>
          <a:no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Rectangle 13">
            <a:extLst>
              <a:ext uri="{FF2B5EF4-FFF2-40B4-BE49-F238E27FC236}">
                <a16:creationId xmlns:a16="http://schemas.microsoft.com/office/drawing/2014/main" id="{79AA2D14-941D-4D3E-A4E2-A044ADF1A706}"/>
              </a:ext>
            </a:extLst>
          </p:cNvPr>
          <p:cNvSpPr/>
          <p:nvPr/>
        </p:nvSpPr>
        <p:spPr>
          <a:xfrm>
            <a:off x="115432" y="2597135"/>
            <a:ext cx="8899080" cy="1292662"/>
          </a:xfrm>
          <a:prstGeom prst="rect">
            <a:avLst/>
          </a:prstGeom>
        </p:spPr>
        <p:txBody>
          <a:bodyPr wrap="square">
            <a:spAutoFit/>
          </a:bodyPr>
          <a:lstStyle/>
          <a:p>
            <a:pPr algn="ctr"/>
            <a:r>
              <a:rPr lang="en-CA" b="1" spc="300" dirty="0"/>
              <a:t>RESULTS</a:t>
            </a:r>
            <a:endParaRPr lang="en-CA" sz="400" spc="300" dirty="0"/>
          </a:p>
          <a:p>
            <a:pPr algn="ctr"/>
            <a:r>
              <a:rPr lang="en-CA" sz="1200" spc="300" dirty="0"/>
              <a:t>Peak pressure was consistently located around the same region</a:t>
            </a:r>
          </a:p>
          <a:p>
            <a:pPr algn="ctr"/>
            <a:r>
              <a:rPr lang="en-CA" sz="1200" spc="300" dirty="0"/>
              <a:t>of the thumb’s articular surface during power grasp.</a:t>
            </a:r>
            <a:endParaRPr lang="en-CA" sz="400" spc="300" dirty="0"/>
          </a:p>
          <a:p>
            <a:pPr algn="ctr"/>
            <a:r>
              <a:rPr lang="en-CA" sz="1200" spc="300" dirty="0"/>
              <a:t>These results may explain why degenerative changes are</a:t>
            </a:r>
          </a:p>
          <a:p>
            <a:pPr algn="ctr"/>
            <a:r>
              <a:rPr lang="en-CA" sz="1200" spc="300" dirty="0"/>
              <a:t>usually observed around this location during the primary stages of</a:t>
            </a:r>
          </a:p>
          <a:p>
            <a:pPr algn="ctr"/>
            <a:r>
              <a:rPr lang="en-CA" sz="1200" spc="300" dirty="0"/>
              <a:t>osteoarthritis development.</a:t>
            </a:r>
          </a:p>
        </p:txBody>
      </p:sp>
      <p:pic>
        <p:nvPicPr>
          <p:cNvPr id="7" name="Picture 6">
            <a:extLst>
              <a:ext uri="{FF2B5EF4-FFF2-40B4-BE49-F238E27FC236}">
                <a16:creationId xmlns:a16="http://schemas.microsoft.com/office/drawing/2014/main" id="{02C82601-322C-49E4-8D83-CA2B229A72A1}"/>
              </a:ext>
            </a:extLst>
          </p:cNvPr>
          <p:cNvPicPr>
            <a:picLocks noChangeAspect="1"/>
          </p:cNvPicPr>
          <p:nvPr/>
        </p:nvPicPr>
        <p:blipFill>
          <a:blip r:embed="rId2"/>
          <a:stretch>
            <a:fillRect/>
          </a:stretch>
        </p:blipFill>
        <p:spPr>
          <a:xfrm>
            <a:off x="0" y="2105247"/>
            <a:ext cx="1367468" cy="828000"/>
          </a:xfrm>
          <a:prstGeom prst="rect">
            <a:avLst/>
          </a:prstGeom>
        </p:spPr>
      </p:pic>
      <p:pic>
        <p:nvPicPr>
          <p:cNvPr id="11" name="Picture 10">
            <a:extLst>
              <a:ext uri="{FF2B5EF4-FFF2-40B4-BE49-F238E27FC236}">
                <a16:creationId xmlns:a16="http://schemas.microsoft.com/office/drawing/2014/main" id="{F3F00890-C6DB-4199-B2BD-53CF1D55FCB3}"/>
              </a:ext>
            </a:extLst>
          </p:cNvPr>
          <p:cNvPicPr>
            <a:picLocks noChangeAspect="1"/>
          </p:cNvPicPr>
          <p:nvPr/>
        </p:nvPicPr>
        <p:blipFill>
          <a:blip r:embed="rId3"/>
          <a:stretch>
            <a:fillRect/>
          </a:stretch>
        </p:blipFill>
        <p:spPr>
          <a:xfrm>
            <a:off x="7614643" y="2101326"/>
            <a:ext cx="1515301" cy="828000"/>
          </a:xfrm>
          <a:prstGeom prst="rect">
            <a:avLst/>
          </a:prstGeom>
        </p:spPr>
      </p:pic>
      <p:sp>
        <p:nvSpPr>
          <p:cNvPr id="12" name="Rectangle 11">
            <a:extLst>
              <a:ext uri="{FF2B5EF4-FFF2-40B4-BE49-F238E27FC236}">
                <a16:creationId xmlns:a16="http://schemas.microsoft.com/office/drawing/2014/main" id="{596671D4-3906-4471-9F8B-51B721A3F5C7}"/>
              </a:ext>
            </a:extLst>
          </p:cNvPr>
          <p:cNvSpPr/>
          <p:nvPr/>
        </p:nvSpPr>
        <p:spPr>
          <a:xfrm>
            <a:off x="-21547" y="3981504"/>
            <a:ext cx="9194122" cy="923330"/>
          </a:xfrm>
          <a:prstGeom prst="rect">
            <a:avLst/>
          </a:prstGeom>
          <a:solidFill>
            <a:srgbClr val="00B0F0"/>
          </a:solidFill>
          <a:ln w="19050">
            <a:solidFill>
              <a:schemeClr val="tx1">
                <a:lumMod val="95000"/>
                <a:lumOff val="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b="1" spc="300" dirty="0">
                <a:solidFill>
                  <a:schemeClr val="bg1"/>
                </a:solidFill>
                <a:effectLst>
                  <a:outerShdw blurRad="38100" dist="38100" dir="2700000" algn="tl">
                    <a:srgbClr val="000000">
                      <a:alpha val="43137"/>
                    </a:srgbClr>
                  </a:outerShdw>
                </a:effectLst>
              </a:rPr>
              <a:t>CONCLUSION-</a:t>
            </a:r>
            <a:r>
              <a:rPr lang="en-CA" spc="300" dirty="0">
                <a:solidFill>
                  <a:schemeClr val="bg1"/>
                </a:solidFill>
                <a:effectLst>
                  <a:outerShdw blurRad="38100" dist="38100" dir="2700000" algn="tl">
                    <a:srgbClr val="000000">
                      <a:alpha val="43137"/>
                    </a:srgbClr>
                  </a:outerShdw>
                </a:effectLst>
              </a:rPr>
              <a:t> the algorithm developed for this study is a valuable tool that allows clinicians to estimate the distribution of contact pressure within joints </a:t>
            </a:r>
            <a:r>
              <a:rPr lang="en-CA" i="1" spc="300" dirty="0">
                <a:solidFill>
                  <a:schemeClr val="bg1"/>
                </a:solidFill>
                <a:effectLst>
                  <a:outerShdw blurRad="38100" dist="38100" dir="2700000" algn="tl">
                    <a:srgbClr val="000000">
                      <a:alpha val="43137"/>
                    </a:srgbClr>
                  </a:outerShdw>
                </a:effectLst>
              </a:rPr>
              <a:t>in vivo</a:t>
            </a:r>
            <a:r>
              <a:rPr lang="en-CA" spc="300" dirty="0">
                <a:solidFill>
                  <a:schemeClr val="bg1"/>
                </a:solidFill>
                <a:effectLst>
                  <a:outerShdw blurRad="38100" dist="38100" dir="2700000" algn="tl">
                    <a:srgbClr val="000000">
                      <a:alpha val="43137"/>
                    </a:srgbClr>
                  </a:outerShdw>
                </a:effectLst>
              </a:rPr>
              <a:t>.</a:t>
            </a:r>
            <a:endParaRPr lang="en-CA" sz="1400" spc="300"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94396268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3957C41-F6DD-4A53-ABFF-4A28F328BAC5}"/>
              </a:ext>
            </a:extLst>
          </p:cNvPr>
          <p:cNvPicPr>
            <a:picLocks noChangeAspect="1"/>
          </p:cNvPicPr>
          <p:nvPr/>
        </p:nvPicPr>
        <p:blipFill>
          <a:blip r:embed="rId2"/>
          <a:stretch>
            <a:fillRect/>
          </a:stretch>
        </p:blipFill>
        <p:spPr>
          <a:xfrm>
            <a:off x="7870009" y="2104953"/>
            <a:ext cx="1179643" cy="720000"/>
          </a:xfrm>
          <a:prstGeom prst="rect">
            <a:avLst/>
          </a:prstGeom>
        </p:spPr>
      </p:pic>
      <p:sp>
        <p:nvSpPr>
          <p:cNvPr id="15" name="Rectangle 14">
            <a:extLst>
              <a:ext uri="{FF2B5EF4-FFF2-40B4-BE49-F238E27FC236}">
                <a16:creationId xmlns:a16="http://schemas.microsoft.com/office/drawing/2014/main" id="{F68F43D7-AD74-45B2-B7B2-BF8F9549227E}"/>
              </a:ext>
            </a:extLst>
          </p:cNvPr>
          <p:cNvSpPr/>
          <p:nvPr/>
        </p:nvSpPr>
        <p:spPr>
          <a:xfrm>
            <a:off x="115432" y="2352388"/>
            <a:ext cx="8899080" cy="1231106"/>
          </a:xfrm>
          <a:prstGeom prst="rect">
            <a:avLst/>
          </a:prstGeom>
        </p:spPr>
        <p:txBody>
          <a:bodyPr wrap="square">
            <a:spAutoFit/>
          </a:bodyPr>
          <a:lstStyle/>
          <a:p>
            <a:pPr algn="ctr"/>
            <a:r>
              <a:rPr lang="en-CA" b="1" spc="300" dirty="0"/>
              <a:t>RESULTS</a:t>
            </a:r>
          </a:p>
          <a:p>
            <a:pPr algn="ctr"/>
            <a:endParaRPr lang="en-CA" sz="400" spc="300" dirty="0"/>
          </a:p>
          <a:p>
            <a:pPr algn="ctr"/>
            <a:r>
              <a:rPr lang="en-US" sz="1200" spc="300" dirty="0"/>
              <a:t>The analysis showed that thumb mobility is allowed via both</a:t>
            </a:r>
          </a:p>
          <a:p>
            <a:pPr algn="ctr"/>
            <a:r>
              <a:rPr lang="en-US" sz="1200" spc="300" dirty="0"/>
              <a:t>3D rotations and translation of the entire articular chain. </a:t>
            </a:r>
          </a:p>
          <a:p>
            <a:pPr algn="ctr"/>
            <a:endParaRPr lang="en-US" sz="400" spc="300" dirty="0"/>
          </a:p>
          <a:p>
            <a:pPr algn="ctr"/>
            <a:r>
              <a:rPr lang="en-US" sz="1200" spc="300" dirty="0"/>
              <a:t>The fact that the thumb experiences rotations in all 3 dimensions during</a:t>
            </a:r>
          </a:p>
          <a:p>
            <a:pPr algn="ctr"/>
            <a:r>
              <a:rPr lang="en-US" sz="1200" spc="300" dirty="0"/>
              <a:t>thumb flexion supports the existence of a screw-home mechanism.</a:t>
            </a:r>
            <a:endParaRPr lang="en-CA" sz="1200" spc="300" dirty="0"/>
          </a:p>
        </p:txBody>
      </p:sp>
      <p:sp>
        <p:nvSpPr>
          <p:cNvPr id="12" name="Rectangle 11">
            <a:extLst>
              <a:ext uri="{FF2B5EF4-FFF2-40B4-BE49-F238E27FC236}">
                <a16:creationId xmlns:a16="http://schemas.microsoft.com/office/drawing/2014/main" id="{EEB5AE72-EBAD-46F6-A4FB-8DB414BCF81E}"/>
              </a:ext>
            </a:extLst>
          </p:cNvPr>
          <p:cNvSpPr/>
          <p:nvPr/>
        </p:nvSpPr>
        <p:spPr>
          <a:xfrm>
            <a:off x="122460" y="828308"/>
            <a:ext cx="8899080" cy="1415772"/>
          </a:xfrm>
          <a:prstGeom prst="rect">
            <a:avLst/>
          </a:prstGeom>
        </p:spPr>
        <p:txBody>
          <a:bodyPr wrap="square">
            <a:spAutoFit/>
          </a:bodyPr>
          <a:lstStyle/>
          <a:p>
            <a:pPr algn="ctr"/>
            <a:r>
              <a:rPr lang="en-CA" b="1" spc="300" dirty="0"/>
              <a:t>METHODS</a:t>
            </a:r>
          </a:p>
          <a:p>
            <a:pPr algn="ctr"/>
            <a:endParaRPr lang="en-CA" sz="400" spc="300" dirty="0"/>
          </a:p>
          <a:p>
            <a:pPr algn="ctr"/>
            <a:r>
              <a:rPr lang="en-CA" sz="1200" b="1" spc="300" dirty="0"/>
              <a:t>STEP 1- </a:t>
            </a:r>
            <a:r>
              <a:rPr lang="en-CA" sz="1200" spc="300" dirty="0"/>
              <a:t>Collect CT scans of healthy volunteers </a:t>
            </a:r>
            <a:r>
              <a:rPr lang="en-US" sz="1200" spc="300" dirty="0"/>
              <a:t>in positions of maximal</a:t>
            </a:r>
          </a:p>
          <a:p>
            <a:pPr algn="ctr"/>
            <a:r>
              <a:rPr lang="en-US" sz="1200" spc="300" dirty="0"/>
              <a:t>thumb extension, flexion, abduction and adduction</a:t>
            </a:r>
          </a:p>
          <a:p>
            <a:pPr algn="ctr"/>
            <a:endParaRPr lang="en-CA" sz="400" spc="300" dirty="0"/>
          </a:p>
          <a:p>
            <a:pPr algn="ctr"/>
            <a:r>
              <a:rPr lang="en-CA" sz="1200" b="1" spc="300" dirty="0"/>
              <a:t>STEP 2- </a:t>
            </a:r>
            <a:r>
              <a:rPr lang="en-CA" sz="1200" spc="300" dirty="0"/>
              <a:t>Evaluate thumb mobility using a custom-made</a:t>
            </a:r>
          </a:p>
          <a:p>
            <a:pPr algn="ctr"/>
            <a:r>
              <a:rPr lang="en-CA" sz="1200" spc="300" dirty="0"/>
              <a:t>algorithm calculating 3D transformations between bone</a:t>
            </a:r>
          </a:p>
          <a:p>
            <a:pPr algn="ctr"/>
            <a:r>
              <a:rPr lang="en-CA" sz="1200" spc="300" dirty="0"/>
              <a:t>models generated via CT image reconstruction</a:t>
            </a:r>
          </a:p>
        </p:txBody>
      </p:sp>
      <p:sp>
        <p:nvSpPr>
          <p:cNvPr id="4" name="Rectangle 3">
            <a:extLst>
              <a:ext uri="{FF2B5EF4-FFF2-40B4-BE49-F238E27FC236}">
                <a16:creationId xmlns:a16="http://schemas.microsoft.com/office/drawing/2014/main" id="{CAEFAA37-69FE-4122-9EBD-AB8E0DF24942}"/>
              </a:ext>
            </a:extLst>
          </p:cNvPr>
          <p:cNvSpPr/>
          <p:nvPr/>
        </p:nvSpPr>
        <p:spPr>
          <a:xfrm>
            <a:off x="0" y="0"/>
            <a:ext cx="9144000" cy="720000"/>
          </a:xfrm>
          <a:prstGeom prst="rect">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b="1" spc="300" dirty="0">
                <a:solidFill>
                  <a:schemeClr val="bg1"/>
                </a:solidFill>
              </a:rPr>
              <a:t>PURPOSE- </a:t>
            </a:r>
            <a:r>
              <a:rPr lang="en-US" spc="300" dirty="0">
                <a:solidFill>
                  <a:schemeClr val="bg1"/>
                </a:solidFill>
              </a:rPr>
              <a:t>develop a marker-free motion capture technique using medical imaging to assess and understand thumb mobility</a:t>
            </a:r>
            <a:r>
              <a:rPr lang="en-CA" spc="300" dirty="0">
                <a:solidFill>
                  <a:schemeClr val="bg1"/>
                </a:solidFill>
              </a:rPr>
              <a:t>.</a:t>
            </a:r>
            <a:endParaRPr lang="en-CA" sz="1400" spc="300" dirty="0">
              <a:solidFill>
                <a:schemeClr val="bg1"/>
              </a:solidFill>
            </a:endParaRPr>
          </a:p>
        </p:txBody>
      </p:sp>
      <p:sp>
        <p:nvSpPr>
          <p:cNvPr id="8" name="Flowchart: Manual Operation 7">
            <a:extLst>
              <a:ext uri="{FF2B5EF4-FFF2-40B4-BE49-F238E27FC236}">
                <a16:creationId xmlns:a16="http://schemas.microsoft.com/office/drawing/2014/main" id="{756DE564-B87A-4707-B524-B3A617DD47F9}"/>
              </a:ext>
            </a:extLst>
          </p:cNvPr>
          <p:cNvSpPr/>
          <p:nvPr/>
        </p:nvSpPr>
        <p:spPr>
          <a:xfrm>
            <a:off x="115432" y="828308"/>
            <a:ext cx="8906108" cy="1415772"/>
          </a:xfrm>
          <a:prstGeom prst="flowChartManualOperation">
            <a:avLst/>
          </a:prstGeom>
          <a:no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3" name="Flowchart: Manual Operation 12">
            <a:extLst>
              <a:ext uri="{FF2B5EF4-FFF2-40B4-BE49-F238E27FC236}">
                <a16:creationId xmlns:a16="http://schemas.microsoft.com/office/drawing/2014/main" id="{E72BD2A6-353A-43AF-BDAD-32497CB06B20}"/>
              </a:ext>
            </a:extLst>
          </p:cNvPr>
          <p:cNvSpPr/>
          <p:nvPr/>
        </p:nvSpPr>
        <p:spPr>
          <a:xfrm flipV="1">
            <a:off x="122460" y="2345586"/>
            <a:ext cx="8906108" cy="1237908"/>
          </a:xfrm>
          <a:prstGeom prst="flowChartManualOperation">
            <a:avLst/>
          </a:prstGeom>
          <a:no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8" name="Rectangle 17">
            <a:extLst>
              <a:ext uri="{FF2B5EF4-FFF2-40B4-BE49-F238E27FC236}">
                <a16:creationId xmlns:a16="http://schemas.microsoft.com/office/drawing/2014/main" id="{959AE05A-6013-4C46-9F93-096411D7E958}"/>
              </a:ext>
            </a:extLst>
          </p:cNvPr>
          <p:cNvSpPr/>
          <p:nvPr/>
        </p:nvSpPr>
        <p:spPr>
          <a:xfrm>
            <a:off x="-21547" y="3691802"/>
            <a:ext cx="9194122" cy="1213032"/>
          </a:xfrm>
          <a:prstGeom prst="rect">
            <a:avLst/>
          </a:prstGeom>
          <a:solidFill>
            <a:srgbClr val="00B0F0"/>
          </a:solidFill>
          <a:ln w="19050">
            <a:solidFill>
              <a:schemeClr val="tx1">
                <a:lumMod val="95000"/>
                <a:lumOff val="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b="1" spc="300" dirty="0">
                <a:solidFill>
                  <a:schemeClr val="bg1"/>
                </a:solidFill>
                <a:effectLst>
                  <a:outerShdw blurRad="38100" dist="38100" dir="2700000" algn="tl">
                    <a:srgbClr val="000000">
                      <a:alpha val="43137"/>
                    </a:srgbClr>
                  </a:outerShdw>
                </a:effectLst>
              </a:rPr>
              <a:t>CONCLUSION-</a:t>
            </a:r>
            <a:r>
              <a:rPr lang="en-CA" spc="300" dirty="0">
                <a:solidFill>
                  <a:schemeClr val="bg1"/>
                </a:solidFill>
                <a:effectLst>
                  <a:outerShdw blurRad="38100" dist="38100" dir="2700000" algn="tl">
                    <a:srgbClr val="000000">
                      <a:alpha val="43137"/>
                    </a:srgbClr>
                  </a:outerShdw>
                </a:effectLst>
              </a:rPr>
              <a:t> </a:t>
            </a:r>
            <a:r>
              <a:rPr lang="en-US" spc="300" dirty="0">
                <a:solidFill>
                  <a:schemeClr val="bg1"/>
                </a:solidFill>
                <a:effectLst>
                  <a:outerShdw blurRad="38100" dist="38100" dir="2700000" algn="tl">
                    <a:srgbClr val="000000">
                      <a:alpha val="43137"/>
                    </a:srgbClr>
                  </a:outerShdw>
                </a:effectLst>
              </a:rPr>
              <a:t>The thumb plays a significant role in basic hand function. The algorithm developed in this study offers new possibility to assess the mobility of small human joints, which would not be measurable via traditional marker-based motion capture.</a:t>
            </a:r>
            <a:endParaRPr lang="en-CA" sz="1400" spc="300" dirty="0">
              <a:solidFill>
                <a:schemeClr val="bg1"/>
              </a:solidFill>
              <a:effectLst>
                <a:outerShdw blurRad="38100" dist="38100" dir="2700000" algn="tl">
                  <a:srgbClr val="000000">
                    <a:alpha val="43137"/>
                  </a:srgbClr>
                </a:outerShdw>
              </a:effectLst>
            </a:endParaRPr>
          </a:p>
        </p:txBody>
      </p:sp>
      <p:pic>
        <p:nvPicPr>
          <p:cNvPr id="3" name="Picture 2">
            <a:extLst>
              <a:ext uri="{FF2B5EF4-FFF2-40B4-BE49-F238E27FC236}">
                <a16:creationId xmlns:a16="http://schemas.microsoft.com/office/drawing/2014/main" id="{2DC0D9FE-5DAC-45F1-9DBD-4B5CE5343518}"/>
              </a:ext>
            </a:extLst>
          </p:cNvPr>
          <p:cNvPicPr>
            <a:picLocks noChangeAspect="1"/>
          </p:cNvPicPr>
          <p:nvPr/>
        </p:nvPicPr>
        <p:blipFill>
          <a:blip r:embed="rId3"/>
          <a:stretch>
            <a:fillRect/>
          </a:stretch>
        </p:blipFill>
        <p:spPr>
          <a:xfrm>
            <a:off x="101376" y="1992388"/>
            <a:ext cx="1229610" cy="720000"/>
          </a:xfrm>
          <a:prstGeom prst="rect">
            <a:avLst/>
          </a:prstGeom>
        </p:spPr>
      </p:pic>
      <p:sp>
        <p:nvSpPr>
          <p:cNvPr id="14" name="TextBox 13">
            <a:extLst>
              <a:ext uri="{FF2B5EF4-FFF2-40B4-BE49-F238E27FC236}">
                <a16:creationId xmlns:a16="http://schemas.microsoft.com/office/drawing/2014/main" id="{F93F85E6-6714-4F7D-A3E4-56DD789E9BA6}"/>
              </a:ext>
            </a:extLst>
          </p:cNvPr>
          <p:cNvSpPr txBox="1"/>
          <p:nvPr/>
        </p:nvSpPr>
        <p:spPr>
          <a:xfrm>
            <a:off x="-21547" y="1715389"/>
            <a:ext cx="1407319" cy="276999"/>
          </a:xfrm>
          <a:prstGeom prst="rect">
            <a:avLst/>
          </a:prstGeom>
          <a:noFill/>
        </p:spPr>
        <p:txBody>
          <a:bodyPr wrap="square" rtlCol="0">
            <a:spAutoFit/>
          </a:bodyPr>
          <a:lstStyle/>
          <a:p>
            <a:pPr algn="ctr"/>
            <a:r>
              <a:rPr lang="en-CA" sz="1200" spc="300" dirty="0"/>
              <a:t>TRANSFORM</a:t>
            </a:r>
          </a:p>
        </p:txBody>
      </p:sp>
      <p:sp>
        <p:nvSpPr>
          <p:cNvPr id="17" name="TextBox 16">
            <a:extLst>
              <a:ext uri="{FF2B5EF4-FFF2-40B4-BE49-F238E27FC236}">
                <a16:creationId xmlns:a16="http://schemas.microsoft.com/office/drawing/2014/main" id="{718D9DFC-0ECE-40D5-BCDB-F394F5003256}"/>
              </a:ext>
            </a:extLst>
          </p:cNvPr>
          <p:cNvSpPr txBox="1"/>
          <p:nvPr/>
        </p:nvSpPr>
        <p:spPr>
          <a:xfrm>
            <a:off x="7765256" y="1575636"/>
            <a:ext cx="1407319" cy="461665"/>
          </a:xfrm>
          <a:prstGeom prst="rect">
            <a:avLst/>
          </a:prstGeom>
          <a:noFill/>
        </p:spPr>
        <p:txBody>
          <a:bodyPr wrap="square" rtlCol="0">
            <a:spAutoFit/>
          </a:bodyPr>
          <a:lstStyle/>
          <a:p>
            <a:pPr algn="ctr"/>
            <a:r>
              <a:rPr lang="en-CA" sz="1200" spc="300" dirty="0"/>
              <a:t>THUMB MOBILITY</a:t>
            </a:r>
          </a:p>
        </p:txBody>
      </p:sp>
      <p:sp>
        <p:nvSpPr>
          <p:cNvPr id="16" name="Rectangle 15">
            <a:extLst>
              <a:ext uri="{FF2B5EF4-FFF2-40B4-BE49-F238E27FC236}">
                <a16:creationId xmlns:a16="http://schemas.microsoft.com/office/drawing/2014/main" id="{3DF7C7FF-940A-4856-84EF-46DBF6F1FCB4}"/>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Tree>
    <p:extLst>
      <p:ext uri="{BB962C8B-B14F-4D97-AF65-F5344CB8AC3E}">
        <p14:creationId xmlns:p14="http://schemas.microsoft.com/office/powerpoint/2010/main" val="25084861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C86A53D-3F5F-47FF-8B01-19146F73CAB6}"/>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
        <p:nvSpPr>
          <p:cNvPr id="32" name="TextBox 31">
            <a:extLst>
              <a:ext uri="{FF2B5EF4-FFF2-40B4-BE49-F238E27FC236}">
                <a16:creationId xmlns:a16="http://schemas.microsoft.com/office/drawing/2014/main" id="{BE7C965E-03EA-4DBC-AE72-29881CF8E71D}"/>
              </a:ext>
            </a:extLst>
          </p:cNvPr>
          <p:cNvSpPr txBox="1"/>
          <p:nvPr/>
        </p:nvSpPr>
        <p:spPr>
          <a:xfrm>
            <a:off x="832570" y="3680213"/>
            <a:ext cx="8018860"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F</a:t>
            </a:r>
            <a:r>
              <a:rPr lang="en-CA" sz="2000" dirty="0">
                <a:latin typeface="Segoe UI" panose="020B0502040204020203" pitchFamily="34" charset="0"/>
                <a:cs typeface="Segoe UI" panose="020B0502040204020203" pitchFamily="34" charset="0"/>
              </a:rPr>
              <a:t>INDINGS</a:t>
            </a:r>
            <a:endParaRPr lang="en-CA" sz="1600" dirty="0">
              <a:latin typeface="Segoe UI" panose="020B0502040204020203" pitchFamily="34" charset="0"/>
              <a:cs typeface="Segoe UI" panose="020B0502040204020203" pitchFamily="34" charset="0"/>
            </a:endParaRPr>
          </a:p>
          <a:p>
            <a:r>
              <a:rPr lang="en-CA" sz="1600" dirty="0">
                <a:latin typeface="Segoe UI" panose="020B0502040204020203" pitchFamily="34" charset="0"/>
                <a:cs typeface="Segoe UI" panose="020B0502040204020203" pitchFamily="34" charset="0"/>
              </a:rPr>
              <a:t>Recurrent pressure distribution patterns observed that are associated with the preliminary location of degenerative changes.</a:t>
            </a:r>
          </a:p>
        </p:txBody>
      </p:sp>
      <p:sp>
        <p:nvSpPr>
          <p:cNvPr id="10" name="TextBox 9">
            <a:extLst>
              <a:ext uri="{FF2B5EF4-FFF2-40B4-BE49-F238E27FC236}">
                <a16:creationId xmlns:a16="http://schemas.microsoft.com/office/drawing/2014/main" id="{EFB6FE4D-9C2B-4B51-88B7-74B75537E09C}"/>
              </a:ext>
            </a:extLst>
          </p:cNvPr>
          <p:cNvSpPr txBox="1"/>
          <p:nvPr/>
        </p:nvSpPr>
        <p:spPr>
          <a:xfrm>
            <a:off x="292570" y="1100155"/>
            <a:ext cx="8558860"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P</a:t>
            </a:r>
            <a:r>
              <a:rPr lang="en-CA" sz="2000" dirty="0">
                <a:latin typeface="Segoe UI" panose="020B0502040204020203" pitchFamily="34" charset="0"/>
                <a:cs typeface="Segoe UI" panose="020B0502040204020203" pitchFamily="34" charset="0"/>
              </a:rPr>
              <a:t>URPOSE</a:t>
            </a:r>
          </a:p>
          <a:p>
            <a:r>
              <a:rPr lang="en-CA" sz="1600" dirty="0">
                <a:latin typeface="Segoe UI" panose="020B0502040204020203" pitchFamily="34" charset="0"/>
                <a:cs typeface="Segoe UI" panose="020B0502040204020203" pitchFamily="34" charset="0"/>
              </a:rPr>
              <a:t>Understand pressure distribution patterns within human joint to better predict and prevent the occurrence of degenerative disorders (e.g. </a:t>
            </a:r>
            <a:r>
              <a:rPr lang="en-CA" sz="1600" dirty="0" err="1">
                <a:latin typeface="Segoe UI" panose="020B0502040204020203" pitchFamily="34" charset="0"/>
                <a:cs typeface="Segoe UI" panose="020B0502040204020203" pitchFamily="34" charset="0"/>
              </a:rPr>
              <a:t>osteoathritis</a:t>
            </a:r>
            <a:r>
              <a:rPr lang="en-CA" sz="1600" dirty="0">
                <a:latin typeface="Segoe UI" panose="020B0502040204020203" pitchFamily="34" charset="0"/>
                <a:cs typeface="Segoe UI" panose="020B0502040204020203" pitchFamily="34" charset="0"/>
              </a:rPr>
              <a:t>).</a:t>
            </a:r>
          </a:p>
        </p:txBody>
      </p:sp>
      <p:sp>
        <p:nvSpPr>
          <p:cNvPr id="29" name="Rectangle 28">
            <a:extLst>
              <a:ext uri="{FF2B5EF4-FFF2-40B4-BE49-F238E27FC236}">
                <a16:creationId xmlns:a16="http://schemas.microsoft.com/office/drawing/2014/main" id="{D0B24AB5-E1EE-4A71-AA89-56A93C9EED21}"/>
              </a:ext>
            </a:extLst>
          </p:cNvPr>
          <p:cNvSpPr/>
          <p:nvPr/>
        </p:nvSpPr>
        <p:spPr>
          <a:xfrm>
            <a:off x="832570" y="3680213"/>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8" name="Rectangle 17">
            <a:extLst>
              <a:ext uri="{FF2B5EF4-FFF2-40B4-BE49-F238E27FC236}">
                <a16:creationId xmlns:a16="http://schemas.microsoft.com/office/drawing/2014/main" id="{28A62D92-C9E2-43F7-94B1-CB43DA9E117B}"/>
              </a:ext>
            </a:extLst>
          </p:cNvPr>
          <p:cNvSpPr/>
          <p:nvPr/>
        </p:nvSpPr>
        <p:spPr>
          <a:xfrm>
            <a:off x="292570" y="1100155"/>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7" name="Rectangle: Rounded Corners 16">
            <a:extLst>
              <a:ext uri="{FF2B5EF4-FFF2-40B4-BE49-F238E27FC236}">
                <a16:creationId xmlns:a16="http://schemas.microsoft.com/office/drawing/2014/main" id="{4AB55AD7-C114-4E3E-9B0D-E850FA8228CD}"/>
              </a:ext>
            </a:extLst>
          </p:cNvPr>
          <p:cNvSpPr/>
          <p:nvPr/>
        </p:nvSpPr>
        <p:spPr>
          <a:xfrm>
            <a:off x="0" y="4898090"/>
            <a:ext cx="7020000" cy="540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31" name="TextBox 30">
            <a:extLst>
              <a:ext uri="{FF2B5EF4-FFF2-40B4-BE49-F238E27FC236}">
                <a16:creationId xmlns:a16="http://schemas.microsoft.com/office/drawing/2014/main" id="{86105C29-5D8E-4DFE-8071-4F6A881A653E}"/>
              </a:ext>
            </a:extLst>
          </p:cNvPr>
          <p:cNvSpPr txBox="1"/>
          <p:nvPr/>
        </p:nvSpPr>
        <p:spPr>
          <a:xfrm>
            <a:off x="537029" y="2387539"/>
            <a:ext cx="8314401"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H</a:t>
            </a:r>
            <a:r>
              <a:rPr lang="en-CA" sz="2000" dirty="0">
                <a:latin typeface="Segoe UI" panose="020B0502040204020203" pitchFamily="34" charset="0"/>
                <a:cs typeface="Segoe UI" panose="020B0502040204020203" pitchFamily="34" charset="0"/>
              </a:rPr>
              <a:t>OW</a:t>
            </a:r>
            <a:endParaRPr lang="en-CA" sz="1600" dirty="0">
              <a:latin typeface="Segoe UI" panose="020B0502040204020203" pitchFamily="34" charset="0"/>
              <a:cs typeface="Segoe UI" panose="020B0502040204020203" pitchFamily="34" charset="0"/>
            </a:endParaRPr>
          </a:p>
          <a:p>
            <a:r>
              <a:rPr lang="en-CA" sz="1600" dirty="0">
                <a:latin typeface="Segoe UI" panose="020B0502040204020203" pitchFamily="34" charset="0"/>
                <a:cs typeface="Segoe UI" panose="020B0502040204020203" pitchFamily="34" charset="0"/>
              </a:rPr>
              <a:t>Develop an algorithm that models patient-specific cartilage morphologies from CT images collected during different tasks and maps the corresponding pressure distribution.</a:t>
            </a:r>
          </a:p>
        </p:txBody>
      </p:sp>
      <p:sp>
        <p:nvSpPr>
          <p:cNvPr id="28" name="Rectangle 27">
            <a:extLst>
              <a:ext uri="{FF2B5EF4-FFF2-40B4-BE49-F238E27FC236}">
                <a16:creationId xmlns:a16="http://schemas.microsoft.com/office/drawing/2014/main" id="{6B23E860-4C37-4AD8-825C-92770B68794A}"/>
              </a:ext>
            </a:extLst>
          </p:cNvPr>
          <p:cNvSpPr/>
          <p:nvPr/>
        </p:nvSpPr>
        <p:spPr>
          <a:xfrm>
            <a:off x="537029" y="2387539"/>
            <a:ext cx="541568"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33" name="TextBox 32">
            <a:extLst>
              <a:ext uri="{FF2B5EF4-FFF2-40B4-BE49-F238E27FC236}">
                <a16:creationId xmlns:a16="http://schemas.microsoft.com/office/drawing/2014/main" id="{5277CB94-F2C5-4AAD-9473-63644295B179}"/>
              </a:ext>
            </a:extLst>
          </p:cNvPr>
          <p:cNvSpPr txBox="1"/>
          <p:nvPr/>
        </p:nvSpPr>
        <p:spPr>
          <a:xfrm>
            <a:off x="1226457" y="0"/>
            <a:ext cx="7917543" cy="830997"/>
          </a:xfrm>
          <a:prstGeom prst="rect">
            <a:avLst/>
          </a:prstGeom>
          <a:noFill/>
        </p:spPr>
        <p:txBody>
          <a:bodyPr wrap="square" rtlCol="0">
            <a:spAutoFit/>
          </a:bodyPr>
          <a:lstStyle/>
          <a:p>
            <a:pPr algn="ctr"/>
            <a:r>
              <a:rPr lang="en-CA" sz="2400" spc="450" dirty="0">
                <a:latin typeface="Segoe UI" panose="020B0502040204020203" pitchFamily="34" charset="0"/>
                <a:cs typeface="Segoe UI" panose="020B0502040204020203" pitchFamily="34" charset="0"/>
              </a:rPr>
              <a:t>E</a:t>
            </a:r>
            <a:r>
              <a:rPr lang="en-CA" spc="450" dirty="0">
                <a:latin typeface="Segoe UI" panose="020B0502040204020203" pitchFamily="34" charset="0"/>
                <a:cs typeface="Segoe UI" panose="020B0502040204020203" pitchFamily="34" charset="0"/>
              </a:rPr>
              <a:t>VALUATING</a:t>
            </a:r>
            <a:r>
              <a:rPr lang="en-CA" sz="2000" spc="450" dirty="0">
                <a:latin typeface="Segoe UI" panose="020B0502040204020203" pitchFamily="34" charset="0"/>
                <a:cs typeface="Segoe UI" panose="020B0502040204020203" pitchFamily="34" charset="0"/>
              </a:rPr>
              <a:t> </a:t>
            </a:r>
            <a:r>
              <a:rPr lang="en-CA" sz="2400" spc="450" dirty="0">
                <a:latin typeface="Segoe UI" panose="020B0502040204020203" pitchFamily="34" charset="0"/>
                <a:cs typeface="Segoe UI" panose="020B0502040204020203" pitchFamily="34" charset="0"/>
              </a:rPr>
              <a:t>I</a:t>
            </a:r>
            <a:r>
              <a:rPr lang="en-CA" spc="450" dirty="0">
                <a:latin typeface="Segoe UI" panose="020B0502040204020203" pitchFamily="34" charset="0"/>
                <a:cs typeface="Segoe UI" panose="020B0502040204020203" pitchFamily="34" charset="0"/>
              </a:rPr>
              <a:t>NTRA-</a:t>
            </a:r>
            <a:r>
              <a:rPr lang="en-CA" sz="2400" spc="450" dirty="0">
                <a:latin typeface="Segoe UI" panose="020B0502040204020203" pitchFamily="34" charset="0"/>
                <a:cs typeface="Segoe UI" panose="020B0502040204020203" pitchFamily="34" charset="0"/>
              </a:rPr>
              <a:t>A</a:t>
            </a:r>
            <a:r>
              <a:rPr lang="en-CA" spc="450" dirty="0">
                <a:latin typeface="Segoe UI" panose="020B0502040204020203" pitchFamily="34" charset="0"/>
                <a:cs typeface="Segoe UI" panose="020B0502040204020203" pitchFamily="34" charset="0"/>
              </a:rPr>
              <a:t>RTICULAR </a:t>
            </a:r>
            <a:r>
              <a:rPr lang="en-CA" sz="2400" spc="450" dirty="0">
                <a:latin typeface="Segoe UI" panose="020B0502040204020203" pitchFamily="34" charset="0"/>
                <a:cs typeface="Segoe UI" panose="020B0502040204020203" pitchFamily="34" charset="0"/>
              </a:rPr>
              <a:t>J</a:t>
            </a:r>
            <a:r>
              <a:rPr lang="en-CA" spc="450" dirty="0">
                <a:latin typeface="Segoe UI" panose="020B0502040204020203" pitchFamily="34" charset="0"/>
                <a:cs typeface="Segoe UI" panose="020B0502040204020203" pitchFamily="34" charset="0"/>
              </a:rPr>
              <a:t>OINT </a:t>
            </a:r>
            <a:r>
              <a:rPr lang="en-CA" sz="2400" spc="450" dirty="0">
                <a:latin typeface="Segoe UI" panose="020B0502040204020203" pitchFamily="34" charset="0"/>
                <a:cs typeface="Segoe UI" panose="020B0502040204020203" pitchFamily="34" charset="0"/>
              </a:rPr>
              <a:t>P</a:t>
            </a:r>
            <a:r>
              <a:rPr lang="en-CA" spc="450" dirty="0">
                <a:latin typeface="Segoe UI" panose="020B0502040204020203" pitchFamily="34" charset="0"/>
                <a:cs typeface="Segoe UI" panose="020B0502040204020203" pitchFamily="34" charset="0"/>
              </a:rPr>
              <a:t>RESSURE </a:t>
            </a:r>
            <a:r>
              <a:rPr lang="en-CA" sz="2400" spc="450" dirty="0">
                <a:latin typeface="Segoe UI" panose="020B0502040204020203" pitchFamily="34" charset="0"/>
                <a:cs typeface="Segoe UI" panose="020B0502040204020203" pitchFamily="34" charset="0"/>
              </a:rPr>
              <a:t>U</a:t>
            </a:r>
            <a:r>
              <a:rPr lang="en-CA" spc="450" dirty="0">
                <a:latin typeface="Segoe UI" panose="020B0502040204020203" pitchFamily="34" charset="0"/>
                <a:cs typeface="Segoe UI" panose="020B0502040204020203" pitchFamily="34" charset="0"/>
              </a:rPr>
              <a:t>SING </a:t>
            </a:r>
            <a:r>
              <a:rPr lang="en-CA" sz="2400" spc="450" dirty="0">
                <a:latin typeface="Segoe UI" panose="020B0502040204020203" pitchFamily="34" charset="0"/>
                <a:cs typeface="Segoe UI" panose="020B0502040204020203" pitchFamily="34" charset="0"/>
              </a:rPr>
              <a:t>M</a:t>
            </a:r>
            <a:r>
              <a:rPr lang="en-CA" spc="450" dirty="0">
                <a:latin typeface="Segoe UI" panose="020B0502040204020203" pitchFamily="34" charset="0"/>
                <a:cs typeface="Segoe UI" panose="020B0502040204020203" pitchFamily="34" charset="0"/>
              </a:rPr>
              <a:t>EDICAL </a:t>
            </a:r>
            <a:r>
              <a:rPr lang="en-CA" sz="2400" spc="450" dirty="0">
                <a:latin typeface="Segoe UI" panose="020B0502040204020203" pitchFamily="34" charset="0"/>
                <a:cs typeface="Segoe UI" panose="020B0502040204020203" pitchFamily="34" charset="0"/>
              </a:rPr>
              <a:t>I</a:t>
            </a:r>
            <a:r>
              <a:rPr lang="en-CA" spc="450" dirty="0">
                <a:latin typeface="Segoe UI" panose="020B0502040204020203" pitchFamily="34" charset="0"/>
                <a:cs typeface="Segoe UI" panose="020B0502040204020203" pitchFamily="34" charset="0"/>
              </a:rPr>
              <a:t>MAGING </a:t>
            </a:r>
            <a:r>
              <a:rPr lang="en-CA" sz="2400" spc="450" dirty="0">
                <a:latin typeface="Segoe UI" panose="020B0502040204020203" pitchFamily="34" charset="0"/>
                <a:cs typeface="Segoe UI" panose="020B0502040204020203" pitchFamily="34" charset="0"/>
              </a:rPr>
              <a:t>T</a:t>
            </a:r>
            <a:r>
              <a:rPr lang="en-CA" spc="450" dirty="0">
                <a:latin typeface="Segoe UI" panose="020B0502040204020203" pitchFamily="34" charset="0"/>
                <a:cs typeface="Segoe UI" panose="020B0502040204020203" pitchFamily="34" charset="0"/>
              </a:rPr>
              <a:t>ECHNOLOGY</a:t>
            </a:r>
          </a:p>
        </p:txBody>
      </p:sp>
      <p:sp>
        <p:nvSpPr>
          <p:cNvPr id="34" name="Rectangle: Rounded Corners 33">
            <a:extLst>
              <a:ext uri="{FF2B5EF4-FFF2-40B4-BE49-F238E27FC236}">
                <a16:creationId xmlns:a16="http://schemas.microsoft.com/office/drawing/2014/main" id="{715C480F-5FD6-4A66-8AC2-2161C49D0F01}"/>
              </a:ext>
            </a:extLst>
          </p:cNvPr>
          <p:cNvSpPr/>
          <p:nvPr/>
        </p:nvSpPr>
        <p:spPr>
          <a:xfrm>
            <a:off x="1584000" y="830997"/>
            <a:ext cx="7560000" cy="405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pic>
        <p:nvPicPr>
          <p:cNvPr id="12" name="Picture 11">
            <a:extLst>
              <a:ext uri="{FF2B5EF4-FFF2-40B4-BE49-F238E27FC236}">
                <a16:creationId xmlns:a16="http://schemas.microsoft.com/office/drawing/2014/main" id="{05285755-8BEE-4579-8BCB-F7B4C4B151D1}"/>
              </a:ext>
            </a:extLst>
          </p:cNvPr>
          <p:cNvPicPr>
            <a:picLocks noChangeAspect="1"/>
          </p:cNvPicPr>
          <p:nvPr/>
        </p:nvPicPr>
        <p:blipFill rotWithShape="1">
          <a:blip r:embed="rId2"/>
          <a:srcRect l="46990"/>
          <a:stretch/>
        </p:blipFill>
        <p:spPr>
          <a:xfrm>
            <a:off x="7956097" y="3268056"/>
            <a:ext cx="803259" cy="828000"/>
          </a:xfrm>
          <a:prstGeom prst="rect">
            <a:avLst/>
          </a:prstGeom>
        </p:spPr>
      </p:pic>
      <p:pic>
        <p:nvPicPr>
          <p:cNvPr id="13" name="Picture 12">
            <a:extLst>
              <a:ext uri="{FF2B5EF4-FFF2-40B4-BE49-F238E27FC236}">
                <a16:creationId xmlns:a16="http://schemas.microsoft.com/office/drawing/2014/main" id="{C6298871-5B8F-423F-BEFB-098B826DF27E}"/>
              </a:ext>
            </a:extLst>
          </p:cNvPr>
          <p:cNvPicPr>
            <a:picLocks noChangeAspect="1"/>
          </p:cNvPicPr>
          <p:nvPr/>
        </p:nvPicPr>
        <p:blipFill rotWithShape="1">
          <a:blip r:embed="rId2"/>
          <a:srcRect r="53010"/>
          <a:stretch/>
        </p:blipFill>
        <p:spPr>
          <a:xfrm>
            <a:off x="6382725" y="1860918"/>
            <a:ext cx="712042" cy="828000"/>
          </a:xfrm>
          <a:prstGeom prst="rect">
            <a:avLst/>
          </a:prstGeom>
        </p:spPr>
      </p:pic>
    </p:spTree>
    <p:extLst>
      <p:ext uri="{BB962C8B-B14F-4D97-AF65-F5344CB8AC3E}">
        <p14:creationId xmlns:p14="http://schemas.microsoft.com/office/powerpoint/2010/main" val="75056973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740A81A-181B-4F32-A559-B3C5AE2C1805}"/>
              </a:ext>
            </a:extLst>
          </p:cNvPr>
          <p:cNvPicPr>
            <a:picLocks noChangeAspect="1"/>
          </p:cNvPicPr>
          <p:nvPr/>
        </p:nvPicPr>
        <p:blipFill>
          <a:blip r:embed="rId2"/>
          <a:stretch>
            <a:fillRect/>
          </a:stretch>
        </p:blipFill>
        <p:spPr>
          <a:xfrm>
            <a:off x="318263" y="2455058"/>
            <a:ext cx="547200" cy="1080000"/>
          </a:xfrm>
          <a:prstGeom prst="rect">
            <a:avLst/>
          </a:prstGeom>
        </p:spPr>
      </p:pic>
      <p:sp>
        <p:nvSpPr>
          <p:cNvPr id="15" name="Rectangle 14">
            <a:extLst>
              <a:ext uri="{FF2B5EF4-FFF2-40B4-BE49-F238E27FC236}">
                <a16:creationId xmlns:a16="http://schemas.microsoft.com/office/drawing/2014/main" id="{F68F43D7-AD74-45B2-B7B2-BF8F9549227E}"/>
              </a:ext>
            </a:extLst>
          </p:cNvPr>
          <p:cNvSpPr/>
          <p:nvPr/>
        </p:nvSpPr>
        <p:spPr>
          <a:xfrm>
            <a:off x="129488" y="2841721"/>
            <a:ext cx="8899080" cy="984885"/>
          </a:xfrm>
          <a:prstGeom prst="rect">
            <a:avLst/>
          </a:prstGeom>
        </p:spPr>
        <p:txBody>
          <a:bodyPr wrap="square">
            <a:spAutoFit/>
          </a:bodyPr>
          <a:lstStyle/>
          <a:p>
            <a:pPr algn="ctr"/>
            <a:r>
              <a:rPr lang="en-CA" b="1" spc="300" dirty="0"/>
              <a:t>RESULTS</a:t>
            </a:r>
          </a:p>
          <a:p>
            <a:pPr algn="ctr"/>
            <a:endParaRPr lang="en-CA" sz="400" spc="300" dirty="0"/>
          </a:p>
          <a:p>
            <a:pPr algn="ctr"/>
            <a:r>
              <a:rPr lang="en-US" sz="1200" spc="300" dirty="0"/>
              <a:t>Regardless of the limited (and optimized) radiation dose used</a:t>
            </a:r>
          </a:p>
          <a:p>
            <a:pPr algn="ctr"/>
            <a:r>
              <a:rPr lang="en-US" sz="1200" spc="300" dirty="0"/>
              <a:t>during dynamic CT scanning, high levels of consistency and accuracy</a:t>
            </a:r>
          </a:p>
          <a:p>
            <a:pPr algn="ctr"/>
            <a:r>
              <a:rPr lang="en-US" sz="1200" spc="300" dirty="0"/>
              <a:t>were found when comparing motion patterns between specimen.</a:t>
            </a:r>
            <a:endParaRPr lang="en-CA" sz="1200" spc="300" dirty="0"/>
          </a:p>
        </p:txBody>
      </p:sp>
      <p:sp>
        <p:nvSpPr>
          <p:cNvPr id="12" name="Rectangle 11">
            <a:extLst>
              <a:ext uri="{FF2B5EF4-FFF2-40B4-BE49-F238E27FC236}">
                <a16:creationId xmlns:a16="http://schemas.microsoft.com/office/drawing/2014/main" id="{EEB5AE72-EBAD-46F6-A4FB-8DB414BCF81E}"/>
              </a:ext>
            </a:extLst>
          </p:cNvPr>
          <p:cNvSpPr/>
          <p:nvPr/>
        </p:nvSpPr>
        <p:spPr>
          <a:xfrm>
            <a:off x="122460" y="1021569"/>
            <a:ext cx="8899080" cy="1661993"/>
          </a:xfrm>
          <a:prstGeom prst="rect">
            <a:avLst/>
          </a:prstGeom>
        </p:spPr>
        <p:txBody>
          <a:bodyPr wrap="square">
            <a:spAutoFit/>
          </a:bodyPr>
          <a:lstStyle/>
          <a:p>
            <a:pPr algn="ctr"/>
            <a:r>
              <a:rPr lang="en-CA" b="1" spc="300" dirty="0"/>
              <a:t>METHODS</a:t>
            </a:r>
          </a:p>
          <a:p>
            <a:pPr algn="ctr"/>
            <a:endParaRPr lang="en-CA" sz="400" b="1" spc="300" dirty="0"/>
          </a:p>
          <a:p>
            <a:pPr algn="ctr"/>
            <a:r>
              <a:rPr lang="en-CA" sz="1200" b="1" spc="300" dirty="0"/>
              <a:t>STEP 1- </a:t>
            </a:r>
            <a:r>
              <a:rPr lang="en-CA" sz="1200" spc="300" dirty="0"/>
              <a:t>dynamic CT scans acquired from 6 cadaveric human forearms,</a:t>
            </a:r>
          </a:p>
          <a:p>
            <a:pPr algn="ctr"/>
            <a:r>
              <a:rPr lang="en-CA" sz="1200" spc="300" dirty="0"/>
              <a:t>while a motion simulator imposed thumb opposition.</a:t>
            </a:r>
          </a:p>
          <a:p>
            <a:pPr algn="ctr"/>
            <a:endParaRPr lang="en-CA" sz="400" spc="300" dirty="0"/>
          </a:p>
          <a:p>
            <a:pPr algn="ctr"/>
            <a:r>
              <a:rPr lang="en-CA" sz="1200" b="1" spc="300" dirty="0"/>
              <a:t>STEP 2- </a:t>
            </a:r>
            <a:r>
              <a:rPr lang="en-CA" sz="1200" spc="300" dirty="0"/>
              <a:t>3D reconstruction of the hand for each frame using a</a:t>
            </a:r>
          </a:p>
          <a:p>
            <a:pPr algn="ctr"/>
            <a:r>
              <a:rPr lang="en-CA" sz="1200" spc="300" dirty="0"/>
              <a:t>semi-automated segmentation algorithm.</a:t>
            </a:r>
          </a:p>
          <a:p>
            <a:pPr algn="ctr"/>
            <a:endParaRPr lang="en-CA" sz="400" spc="300" dirty="0"/>
          </a:p>
          <a:p>
            <a:pPr algn="ctr"/>
            <a:r>
              <a:rPr lang="en-CA" sz="1200" b="1" spc="300" dirty="0"/>
              <a:t>STEP 3- </a:t>
            </a:r>
            <a:r>
              <a:rPr lang="en-CA" sz="1200" spc="300" dirty="0"/>
              <a:t>technique’s</a:t>
            </a:r>
            <a:r>
              <a:rPr lang="en-CA" sz="1200" b="1" spc="300" dirty="0"/>
              <a:t> </a:t>
            </a:r>
            <a:r>
              <a:rPr lang="en-CA" sz="1200" spc="300" dirty="0"/>
              <a:t>accuracy assessment using the variation</a:t>
            </a:r>
          </a:p>
          <a:p>
            <a:pPr algn="ctr"/>
            <a:r>
              <a:rPr lang="en-CA" sz="1200" spc="300" dirty="0"/>
              <a:t>in distance between silicon nitride beads.</a:t>
            </a:r>
          </a:p>
        </p:txBody>
      </p:sp>
      <p:sp>
        <p:nvSpPr>
          <p:cNvPr id="4" name="Rectangle 3">
            <a:extLst>
              <a:ext uri="{FF2B5EF4-FFF2-40B4-BE49-F238E27FC236}">
                <a16:creationId xmlns:a16="http://schemas.microsoft.com/office/drawing/2014/main" id="{CAEFAA37-69FE-4122-9EBD-AB8E0DF24942}"/>
              </a:ext>
            </a:extLst>
          </p:cNvPr>
          <p:cNvSpPr/>
          <p:nvPr/>
        </p:nvSpPr>
        <p:spPr>
          <a:xfrm>
            <a:off x="0" y="0"/>
            <a:ext cx="9144000" cy="923330"/>
          </a:xfrm>
          <a:prstGeom prst="rect">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b="1" spc="300" dirty="0">
                <a:solidFill>
                  <a:schemeClr val="bg1"/>
                </a:solidFill>
              </a:rPr>
              <a:t>PURPOSE- </a:t>
            </a:r>
            <a:r>
              <a:rPr lang="en-CA" spc="300" dirty="0">
                <a:solidFill>
                  <a:schemeClr val="bg1"/>
                </a:solidFill>
              </a:rPr>
              <a:t>apply dynamic medical imaging to overcome the </a:t>
            </a:r>
            <a:r>
              <a:rPr lang="en-US" spc="300" dirty="0">
                <a:solidFill>
                  <a:schemeClr val="bg1"/>
                </a:solidFill>
              </a:rPr>
              <a:t>limitations of current motion capture technologies regarding the quantification of the mobility of small joints (e.g. fingers).</a:t>
            </a:r>
            <a:endParaRPr lang="en-CA" sz="1400" spc="300" dirty="0">
              <a:solidFill>
                <a:schemeClr val="bg1"/>
              </a:solidFill>
            </a:endParaRPr>
          </a:p>
        </p:txBody>
      </p:sp>
      <p:sp>
        <p:nvSpPr>
          <p:cNvPr id="8" name="Flowchart: Manual Operation 7">
            <a:extLst>
              <a:ext uri="{FF2B5EF4-FFF2-40B4-BE49-F238E27FC236}">
                <a16:creationId xmlns:a16="http://schemas.microsoft.com/office/drawing/2014/main" id="{756DE564-B87A-4707-B524-B3A617DD47F9}"/>
              </a:ext>
            </a:extLst>
          </p:cNvPr>
          <p:cNvSpPr/>
          <p:nvPr/>
        </p:nvSpPr>
        <p:spPr>
          <a:xfrm>
            <a:off x="115432" y="1014050"/>
            <a:ext cx="8906108" cy="1669512"/>
          </a:xfrm>
          <a:prstGeom prst="flowChartManualOperation">
            <a:avLst/>
          </a:prstGeom>
          <a:no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3" name="Flowchart: Manual Operation 12">
            <a:extLst>
              <a:ext uri="{FF2B5EF4-FFF2-40B4-BE49-F238E27FC236}">
                <a16:creationId xmlns:a16="http://schemas.microsoft.com/office/drawing/2014/main" id="{E72BD2A6-353A-43AF-BDAD-32497CB06B20}"/>
              </a:ext>
            </a:extLst>
          </p:cNvPr>
          <p:cNvSpPr/>
          <p:nvPr/>
        </p:nvSpPr>
        <p:spPr>
          <a:xfrm flipV="1">
            <a:off x="122460" y="2781800"/>
            <a:ext cx="8906108" cy="1104729"/>
          </a:xfrm>
          <a:prstGeom prst="flowChartManualOperation">
            <a:avLst/>
          </a:prstGeom>
          <a:no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9" name="TextBox 8">
            <a:extLst>
              <a:ext uri="{FF2B5EF4-FFF2-40B4-BE49-F238E27FC236}">
                <a16:creationId xmlns:a16="http://schemas.microsoft.com/office/drawing/2014/main" id="{3BA07F9E-28A9-4AE5-8B21-91CD03AA76D8}"/>
              </a:ext>
            </a:extLst>
          </p:cNvPr>
          <p:cNvSpPr txBox="1"/>
          <p:nvPr/>
        </p:nvSpPr>
        <p:spPr>
          <a:xfrm>
            <a:off x="7926621" y="1723032"/>
            <a:ext cx="1369579" cy="646331"/>
          </a:xfrm>
          <a:prstGeom prst="rect">
            <a:avLst/>
          </a:prstGeom>
          <a:noFill/>
        </p:spPr>
        <p:txBody>
          <a:bodyPr wrap="square" rtlCol="0">
            <a:spAutoFit/>
          </a:bodyPr>
          <a:lstStyle/>
          <a:p>
            <a:pPr algn="ctr"/>
            <a:r>
              <a:rPr lang="en-CA" sz="1200" spc="300" dirty="0"/>
              <a:t>Silicon nitride beads</a:t>
            </a:r>
          </a:p>
        </p:txBody>
      </p:sp>
      <p:sp>
        <p:nvSpPr>
          <p:cNvPr id="17" name="TextBox 16">
            <a:extLst>
              <a:ext uri="{FF2B5EF4-FFF2-40B4-BE49-F238E27FC236}">
                <a16:creationId xmlns:a16="http://schemas.microsoft.com/office/drawing/2014/main" id="{59E3D3D4-1C4C-4FAE-B7F4-D267F4A02E69}"/>
              </a:ext>
            </a:extLst>
          </p:cNvPr>
          <p:cNvSpPr txBox="1"/>
          <p:nvPr/>
        </p:nvSpPr>
        <p:spPr>
          <a:xfrm>
            <a:off x="-21547" y="1844541"/>
            <a:ext cx="1226820" cy="646331"/>
          </a:xfrm>
          <a:prstGeom prst="rect">
            <a:avLst/>
          </a:prstGeom>
          <a:noFill/>
        </p:spPr>
        <p:txBody>
          <a:bodyPr wrap="square" rtlCol="0">
            <a:spAutoFit/>
          </a:bodyPr>
          <a:lstStyle/>
          <a:p>
            <a:pPr algn="ctr"/>
            <a:r>
              <a:rPr lang="en-CA" sz="1200" spc="300" dirty="0"/>
              <a:t>Dynamic thumb tracking</a:t>
            </a:r>
          </a:p>
        </p:txBody>
      </p:sp>
      <p:sp>
        <p:nvSpPr>
          <p:cNvPr id="14" name="Rectangle 13">
            <a:extLst>
              <a:ext uri="{FF2B5EF4-FFF2-40B4-BE49-F238E27FC236}">
                <a16:creationId xmlns:a16="http://schemas.microsoft.com/office/drawing/2014/main" id="{B199ECB7-3893-4F6A-819F-097C758E1679}"/>
              </a:ext>
            </a:extLst>
          </p:cNvPr>
          <p:cNvSpPr/>
          <p:nvPr/>
        </p:nvSpPr>
        <p:spPr>
          <a:xfrm>
            <a:off x="-21547" y="3981504"/>
            <a:ext cx="9194122" cy="923330"/>
          </a:xfrm>
          <a:prstGeom prst="rect">
            <a:avLst/>
          </a:prstGeom>
          <a:solidFill>
            <a:srgbClr val="00B0F0"/>
          </a:solidFill>
          <a:ln w="19050">
            <a:solidFill>
              <a:schemeClr val="tx1">
                <a:lumMod val="95000"/>
                <a:lumOff val="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b="1" spc="300" dirty="0">
                <a:solidFill>
                  <a:schemeClr val="bg1"/>
                </a:solidFill>
                <a:effectLst>
                  <a:outerShdw blurRad="38100" dist="38100" dir="2700000" algn="tl">
                    <a:srgbClr val="000000">
                      <a:alpha val="43137"/>
                    </a:srgbClr>
                  </a:outerShdw>
                </a:effectLst>
              </a:rPr>
              <a:t>CONCLUSION-</a:t>
            </a:r>
            <a:r>
              <a:rPr lang="en-CA" spc="300" dirty="0">
                <a:solidFill>
                  <a:schemeClr val="bg1"/>
                </a:solidFill>
                <a:effectLst>
                  <a:outerShdw blurRad="38100" dist="38100" dir="2700000" algn="tl">
                    <a:srgbClr val="000000">
                      <a:alpha val="43137"/>
                    </a:srgbClr>
                  </a:outerShdw>
                </a:effectLst>
              </a:rPr>
              <a:t> </a:t>
            </a:r>
            <a:r>
              <a:rPr lang="en-US" spc="300" dirty="0">
                <a:solidFill>
                  <a:schemeClr val="bg1"/>
                </a:solidFill>
                <a:effectLst>
                  <a:outerShdw blurRad="38100" dist="38100" dir="2700000" algn="tl">
                    <a:srgbClr val="000000">
                      <a:alpha val="43137"/>
                    </a:srgbClr>
                  </a:outerShdw>
                </a:effectLst>
              </a:rPr>
              <a:t>This study concluded that dynamic medical imaging technology can be used to visualize and quantify 3D thumb mobility, making it a valuable tool to assess small joints’ kinematics </a:t>
            </a:r>
            <a:r>
              <a:rPr lang="en-US" i="1" spc="300" dirty="0">
                <a:solidFill>
                  <a:schemeClr val="bg1"/>
                </a:solidFill>
                <a:effectLst>
                  <a:outerShdw blurRad="38100" dist="38100" dir="2700000" algn="tl">
                    <a:srgbClr val="000000">
                      <a:alpha val="43137"/>
                    </a:srgbClr>
                  </a:outerShdw>
                </a:effectLst>
              </a:rPr>
              <a:t>in vivo</a:t>
            </a:r>
            <a:r>
              <a:rPr lang="en-CA" spc="300" dirty="0">
                <a:solidFill>
                  <a:schemeClr val="bg1"/>
                </a:solidFill>
                <a:effectLst>
                  <a:outerShdw blurRad="38100" dist="38100" dir="2700000" algn="tl">
                    <a:srgbClr val="000000">
                      <a:alpha val="43137"/>
                    </a:srgbClr>
                  </a:outerShdw>
                </a:effectLst>
              </a:rPr>
              <a:t>.</a:t>
            </a:r>
            <a:endParaRPr lang="en-CA" sz="1400" spc="300" dirty="0">
              <a:solidFill>
                <a:schemeClr val="bg1"/>
              </a:solidFill>
              <a:effectLst>
                <a:outerShdw blurRad="38100" dist="38100" dir="2700000" algn="tl">
                  <a:srgbClr val="000000">
                    <a:alpha val="43137"/>
                  </a:srgbClr>
                </a:outerShdw>
              </a:effectLst>
            </a:endParaRPr>
          </a:p>
        </p:txBody>
      </p:sp>
      <p:pic>
        <p:nvPicPr>
          <p:cNvPr id="2" name="Picture 1">
            <a:extLst>
              <a:ext uri="{FF2B5EF4-FFF2-40B4-BE49-F238E27FC236}">
                <a16:creationId xmlns:a16="http://schemas.microsoft.com/office/drawing/2014/main" id="{2C6B3A9E-39D2-40E3-99A9-A15EDA6306C6}"/>
              </a:ext>
            </a:extLst>
          </p:cNvPr>
          <p:cNvPicPr>
            <a:picLocks noChangeAspect="1"/>
          </p:cNvPicPr>
          <p:nvPr/>
        </p:nvPicPr>
        <p:blipFill>
          <a:blip r:embed="rId3"/>
          <a:stretch>
            <a:fillRect/>
          </a:stretch>
        </p:blipFill>
        <p:spPr>
          <a:xfrm>
            <a:off x="8221539" y="2330184"/>
            <a:ext cx="779742" cy="9000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6" name="Rectangle 15">
            <a:extLst>
              <a:ext uri="{FF2B5EF4-FFF2-40B4-BE49-F238E27FC236}">
                <a16:creationId xmlns:a16="http://schemas.microsoft.com/office/drawing/2014/main" id="{2AE51E44-33BD-42B3-B797-598A0A54570B}"/>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Tree>
    <p:extLst>
      <p:ext uri="{BB962C8B-B14F-4D97-AF65-F5344CB8AC3E}">
        <p14:creationId xmlns:p14="http://schemas.microsoft.com/office/powerpoint/2010/main" val="392715062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F68F43D7-AD74-45B2-B7B2-BF8F9549227E}"/>
              </a:ext>
            </a:extLst>
          </p:cNvPr>
          <p:cNvSpPr/>
          <p:nvPr/>
        </p:nvSpPr>
        <p:spPr>
          <a:xfrm>
            <a:off x="129488" y="2781800"/>
            <a:ext cx="8899080" cy="1107996"/>
          </a:xfrm>
          <a:prstGeom prst="rect">
            <a:avLst/>
          </a:prstGeom>
        </p:spPr>
        <p:txBody>
          <a:bodyPr wrap="square">
            <a:spAutoFit/>
          </a:bodyPr>
          <a:lstStyle/>
          <a:p>
            <a:pPr algn="ctr"/>
            <a:r>
              <a:rPr lang="en-CA" b="1" spc="300" dirty="0"/>
              <a:t>RESULTS</a:t>
            </a:r>
            <a:endParaRPr lang="en-CA" sz="400" spc="300" dirty="0"/>
          </a:p>
          <a:p>
            <a:pPr algn="ctr"/>
            <a:r>
              <a:rPr lang="en-US" sz="1200" spc="300" dirty="0"/>
              <a:t>Distinct proximity patterns were observed across tasks with a</a:t>
            </a:r>
          </a:p>
          <a:p>
            <a:pPr algn="ctr"/>
            <a:r>
              <a:rPr lang="en-US" sz="1200" spc="300" dirty="0"/>
              <a:t>recurrent pattern found around a specific region of the joint</a:t>
            </a:r>
            <a:r>
              <a:rPr lang="en-CA" sz="1200" spc="300" dirty="0"/>
              <a:t>.</a:t>
            </a:r>
          </a:p>
          <a:p>
            <a:pPr algn="ctr"/>
            <a:r>
              <a:rPr lang="en-US" sz="1200" spc="300" dirty="0"/>
              <a:t>Important joint degeneration and joint space narrowing were observed</a:t>
            </a:r>
          </a:p>
          <a:p>
            <a:pPr algn="ctr"/>
            <a:r>
              <a:rPr lang="en-US" sz="1200" spc="300" dirty="0"/>
              <a:t>among OA patients, leading to larger estimated intra-articular pressure.</a:t>
            </a:r>
            <a:endParaRPr lang="en-CA" sz="1200" spc="300" dirty="0"/>
          </a:p>
        </p:txBody>
      </p:sp>
      <p:sp>
        <p:nvSpPr>
          <p:cNvPr id="12" name="Rectangle 11">
            <a:extLst>
              <a:ext uri="{FF2B5EF4-FFF2-40B4-BE49-F238E27FC236}">
                <a16:creationId xmlns:a16="http://schemas.microsoft.com/office/drawing/2014/main" id="{EEB5AE72-EBAD-46F6-A4FB-8DB414BCF81E}"/>
              </a:ext>
            </a:extLst>
          </p:cNvPr>
          <p:cNvSpPr/>
          <p:nvPr/>
        </p:nvSpPr>
        <p:spPr>
          <a:xfrm>
            <a:off x="122460" y="1021569"/>
            <a:ext cx="8899080" cy="1661993"/>
          </a:xfrm>
          <a:prstGeom prst="rect">
            <a:avLst/>
          </a:prstGeom>
        </p:spPr>
        <p:txBody>
          <a:bodyPr wrap="square">
            <a:spAutoFit/>
          </a:bodyPr>
          <a:lstStyle/>
          <a:p>
            <a:pPr algn="ctr"/>
            <a:r>
              <a:rPr lang="en-CA" b="1" spc="300" dirty="0"/>
              <a:t>METHODS</a:t>
            </a:r>
          </a:p>
          <a:p>
            <a:pPr algn="ctr"/>
            <a:r>
              <a:rPr lang="en-CA" sz="1200" b="1" spc="300" dirty="0"/>
              <a:t>STEP 1- </a:t>
            </a:r>
            <a:r>
              <a:rPr lang="en-CA" sz="1200" spc="300" dirty="0"/>
              <a:t>CT scans collected in a custom rig during basic thumb movements</a:t>
            </a:r>
          </a:p>
          <a:p>
            <a:pPr algn="ctr"/>
            <a:r>
              <a:rPr lang="en-CA" sz="1200" spc="300" dirty="0"/>
              <a:t>and functional tasks.</a:t>
            </a:r>
            <a:endParaRPr lang="en-CA" sz="400" spc="300" dirty="0"/>
          </a:p>
          <a:p>
            <a:pPr algn="ctr"/>
            <a:r>
              <a:rPr lang="en-CA" sz="1200" b="1" spc="300" dirty="0"/>
              <a:t>STEP 2- </a:t>
            </a:r>
            <a:r>
              <a:rPr lang="en-CA" sz="1200" spc="300" dirty="0"/>
              <a:t>3D reconstruction of the hand.</a:t>
            </a:r>
            <a:endParaRPr lang="en-CA" sz="400" spc="300" dirty="0"/>
          </a:p>
          <a:p>
            <a:pPr algn="ctr"/>
            <a:r>
              <a:rPr lang="en-CA" sz="1200" b="1" spc="300" dirty="0"/>
              <a:t>STEP 3- </a:t>
            </a:r>
            <a:r>
              <a:rPr lang="en-CA" sz="1200" spc="300" dirty="0"/>
              <a:t>Design a proximity mapping algorithm to estimate</a:t>
            </a:r>
          </a:p>
          <a:p>
            <a:pPr algn="ctr"/>
            <a:r>
              <a:rPr lang="en-CA" sz="1200" spc="300" dirty="0"/>
              <a:t>intra-articular pressure from medical images.</a:t>
            </a:r>
            <a:endParaRPr lang="en-CA" sz="400" spc="300" dirty="0"/>
          </a:p>
          <a:p>
            <a:pPr algn="ctr"/>
            <a:r>
              <a:rPr lang="en-CA" sz="1200" b="1" spc="300" dirty="0"/>
              <a:t>STEP 4- </a:t>
            </a:r>
            <a:r>
              <a:rPr lang="en-CA" sz="1200" spc="300" dirty="0"/>
              <a:t>Comparison of pressure distribution patterns</a:t>
            </a:r>
          </a:p>
          <a:p>
            <a:pPr algn="ctr"/>
            <a:r>
              <a:rPr lang="en-CA" sz="1200" spc="300" dirty="0"/>
              <a:t>between healthy and OA subjects.</a:t>
            </a:r>
          </a:p>
        </p:txBody>
      </p:sp>
      <p:sp>
        <p:nvSpPr>
          <p:cNvPr id="4" name="Rectangle 3">
            <a:extLst>
              <a:ext uri="{FF2B5EF4-FFF2-40B4-BE49-F238E27FC236}">
                <a16:creationId xmlns:a16="http://schemas.microsoft.com/office/drawing/2014/main" id="{CAEFAA37-69FE-4122-9EBD-AB8E0DF24942}"/>
              </a:ext>
            </a:extLst>
          </p:cNvPr>
          <p:cNvSpPr/>
          <p:nvPr/>
        </p:nvSpPr>
        <p:spPr>
          <a:xfrm>
            <a:off x="0" y="0"/>
            <a:ext cx="9144000" cy="923330"/>
          </a:xfrm>
          <a:prstGeom prst="rect">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b="1" spc="300" dirty="0">
                <a:solidFill>
                  <a:schemeClr val="bg1"/>
                </a:solidFill>
              </a:rPr>
              <a:t>PURPOSE- </a:t>
            </a:r>
            <a:r>
              <a:rPr lang="en-US" spc="300" dirty="0">
                <a:solidFill>
                  <a:schemeClr val="bg1"/>
                </a:solidFill>
              </a:rPr>
              <a:t>better understand how degenerative joint diseases occurs by comparing pressure distribution patterns between healthy and osteoarthritic (OA) subjects</a:t>
            </a:r>
            <a:r>
              <a:rPr lang="en-CA" spc="300" dirty="0">
                <a:solidFill>
                  <a:schemeClr val="bg1"/>
                </a:solidFill>
              </a:rPr>
              <a:t>.</a:t>
            </a:r>
            <a:endParaRPr lang="en-CA" sz="1400" spc="300" dirty="0">
              <a:solidFill>
                <a:schemeClr val="bg1"/>
              </a:solidFill>
            </a:endParaRPr>
          </a:p>
        </p:txBody>
      </p:sp>
      <p:sp>
        <p:nvSpPr>
          <p:cNvPr id="8" name="Flowchart: Manual Operation 7">
            <a:extLst>
              <a:ext uri="{FF2B5EF4-FFF2-40B4-BE49-F238E27FC236}">
                <a16:creationId xmlns:a16="http://schemas.microsoft.com/office/drawing/2014/main" id="{756DE564-B87A-4707-B524-B3A617DD47F9}"/>
              </a:ext>
            </a:extLst>
          </p:cNvPr>
          <p:cNvSpPr/>
          <p:nvPr/>
        </p:nvSpPr>
        <p:spPr>
          <a:xfrm>
            <a:off x="115432" y="1014050"/>
            <a:ext cx="8906108" cy="1669512"/>
          </a:xfrm>
          <a:prstGeom prst="flowChartManualOperation">
            <a:avLst/>
          </a:prstGeom>
          <a:no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3" name="Flowchart: Manual Operation 12">
            <a:extLst>
              <a:ext uri="{FF2B5EF4-FFF2-40B4-BE49-F238E27FC236}">
                <a16:creationId xmlns:a16="http://schemas.microsoft.com/office/drawing/2014/main" id="{E72BD2A6-353A-43AF-BDAD-32497CB06B20}"/>
              </a:ext>
            </a:extLst>
          </p:cNvPr>
          <p:cNvSpPr/>
          <p:nvPr/>
        </p:nvSpPr>
        <p:spPr>
          <a:xfrm flipV="1">
            <a:off x="122460" y="2781800"/>
            <a:ext cx="8906108" cy="1104729"/>
          </a:xfrm>
          <a:prstGeom prst="flowChartManualOperation">
            <a:avLst/>
          </a:prstGeom>
          <a:no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pic>
        <p:nvPicPr>
          <p:cNvPr id="3" name="Picture 2">
            <a:extLst>
              <a:ext uri="{FF2B5EF4-FFF2-40B4-BE49-F238E27FC236}">
                <a16:creationId xmlns:a16="http://schemas.microsoft.com/office/drawing/2014/main" id="{48ED50A5-E9B6-4FBE-BF3D-53AE95D04C2B}"/>
              </a:ext>
            </a:extLst>
          </p:cNvPr>
          <p:cNvPicPr>
            <a:picLocks noChangeAspect="1"/>
          </p:cNvPicPr>
          <p:nvPr/>
        </p:nvPicPr>
        <p:blipFill>
          <a:blip r:embed="rId2"/>
          <a:stretch>
            <a:fillRect/>
          </a:stretch>
        </p:blipFill>
        <p:spPr>
          <a:xfrm>
            <a:off x="7709897" y="2224539"/>
            <a:ext cx="1357903" cy="864000"/>
          </a:xfrm>
          <a:prstGeom prst="rect">
            <a:avLst/>
          </a:prstGeom>
        </p:spPr>
      </p:pic>
      <p:pic>
        <p:nvPicPr>
          <p:cNvPr id="6" name="Picture 5">
            <a:extLst>
              <a:ext uri="{FF2B5EF4-FFF2-40B4-BE49-F238E27FC236}">
                <a16:creationId xmlns:a16="http://schemas.microsoft.com/office/drawing/2014/main" id="{FB0F2C1A-1985-4584-A78C-1A07905E0D71}"/>
              </a:ext>
            </a:extLst>
          </p:cNvPr>
          <p:cNvPicPr>
            <a:picLocks noChangeAspect="1"/>
          </p:cNvPicPr>
          <p:nvPr/>
        </p:nvPicPr>
        <p:blipFill>
          <a:blip r:embed="rId3"/>
          <a:stretch>
            <a:fillRect/>
          </a:stretch>
        </p:blipFill>
        <p:spPr>
          <a:xfrm>
            <a:off x="76200" y="2224539"/>
            <a:ext cx="1501017" cy="864000"/>
          </a:xfrm>
          <a:prstGeom prst="rect">
            <a:avLst/>
          </a:prstGeom>
        </p:spPr>
      </p:pic>
      <p:sp>
        <p:nvSpPr>
          <p:cNvPr id="9" name="TextBox 8">
            <a:extLst>
              <a:ext uri="{FF2B5EF4-FFF2-40B4-BE49-F238E27FC236}">
                <a16:creationId xmlns:a16="http://schemas.microsoft.com/office/drawing/2014/main" id="{3BA07F9E-28A9-4AE5-8B21-91CD03AA76D8}"/>
              </a:ext>
            </a:extLst>
          </p:cNvPr>
          <p:cNvSpPr txBox="1"/>
          <p:nvPr/>
        </p:nvSpPr>
        <p:spPr>
          <a:xfrm>
            <a:off x="7917180" y="1947540"/>
            <a:ext cx="1226820" cy="276999"/>
          </a:xfrm>
          <a:prstGeom prst="rect">
            <a:avLst/>
          </a:prstGeom>
          <a:noFill/>
        </p:spPr>
        <p:txBody>
          <a:bodyPr wrap="square" rtlCol="0">
            <a:spAutoFit/>
          </a:bodyPr>
          <a:lstStyle/>
          <a:p>
            <a:pPr algn="ctr"/>
            <a:r>
              <a:rPr lang="en-CA" sz="1200" spc="300" dirty="0"/>
              <a:t>OA</a:t>
            </a:r>
          </a:p>
        </p:txBody>
      </p:sp>
      <p:sp>
        <p:nvSpPr>
          <p:cNvPr id="17" name="TextBox 16">
            <a:extLst>
              <a:ext uri="{FF2B5EF4-FFF2-40B4-BE49-F238E27FC236}">
                <a16:creationId xmlns:a16="http://schemas.microsoft.com/office/drawing/2014/main" id="{59E3D3D4-1C4C-4FAE-B7F4-D267F4A02E69}"/>
              </a:ext>
            </a:extLst>
          </p:cNvPr>
          <p:cNvSpPr txBox="1"/>
          <p:nvPr/>
        </p:nvSpPr>
        <p:spPr>
          <a:xfrm>
            <a:off x="0" y="1947540"/>
            <a:ext cx="1226820" cy="276999"/>
          </a:xfrm>
          <a:prstGeom prst="rect">
            <a:avLst/>
          </a:prstGeom>
          <a:noFill/>
        </p:spPr>
        <p:txBody>
          <a:bodyPr wrap="square" rtlCol="0">
            <a:spAutoFit/>
          </a:bodyPr>
          <a:lstStyle/>
          <a:p>
            <a:pPr algn="ctr"/>
            <a:r>
              <a:rPr lang="en-CA" sz="1200" spc="300" dirty="0"/>
              <a:t>HEALTHY</a:t>
            </a:r>
          </a:p>
        </p:txBody>
      </p:sp>
      <p:sp>
        <p:nvSpPr>
          <p:cNvPr id="14" name="Rectangle 13">
            <a:extLst>
              <a:ext uri="{FF2B5EF4-FFF2-40B4-BE49-F238E27FC236}">
                <a16:creationId xmlns:a16="http://schemas.microsoft.com/office/drawing/2014/main" id="{B199ECB7-3893-4F6A-819F-097C758E1679}"/>
              </a:ext>
            </a:extLst>
          </p:cNvPr>
          <p:cNvSpPr/>
          <p:nvPr/>
        </p:nvSpPr>
        <p:spPr>
          <a:xfrm>
            <a:off x="-21547" y="3981504"/>
            <a:ext cx="9194122" cy="923330"/>
          </a:xfrm>
          <a:prstGeom prst="rect">
            <a:avLst/>
          </a:prstGeom>
          <a:solidFill>
            <a:srgbClr val="00B0F0"/>
          </a:solidFill>
          <a:ln w="19050">
            <a:solidFill>
              <a:schemeClr val="tx1">
                <a:lumMod val="95000"/>
                <a:lumOff val="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b="1" spc="300" dirty="0">
                <a:solidFill>
                  <a:schemeClr val="bg1"/>
                </a:solidFill>
                <a:effectLst>
                  <a:outerShdw blurRad="38100" dist="38100" dir="2700000" algn="tl">
                    <a:srgbClr val="000000">
                      <a:alpha val="43137"/>
                    </a:srgbClr>
                  </a:outerShdw>
                </a:effectLst>
              </a:rPr>
              <a:t>CONCLUSION-</a:t>
            </a:r>
            <a:r>
              <a:rPr lang="en-CA" spc="300" dirty="0">
                <a:solidFill>
                  <a:schemeClr val="bg1"/>
                </a:solidFill>
                <a:effectLst>
                  <a:outerShdw blurRad="38100" dist="38100" dir="2700000" algn="tl">
                    <a:srgbClr val="000000">
                      <a:alpha val="43137"/>
                    </a:srgbClr>
                  </a:outerShdw>
                </a:effectLst>
              </a:rPr>
              <a:t> </a:t>
            </a:r>
            <a:r>
              <a:rPr lang="en-US" spc="300" dirty="0">
                <a:solidFill>
                  <a:schemeClr val="bg1"/>
                </a:solidFill>
                <a:effectLst>
                  <a:outerShdw blurRad="38100" dist="38100" dir="2700000" algn="tl">
                    <a:srgbClr val="000000">
                      <a:alpha val="43137"/>
                    </a:srgbClr>
                  </a:outerShdw>
                </a:effectLst>
              </a:rPr>
              <a:t>This study improved our understanding of OA development by assessing how joint pressure is distributed during tasks of daily living</a:t>
            </a:r>
            <a:r>
              <a:rPr lang="en-CA" spc="300" dirty="0">
                <a:solidFill>
                  <a:schemeClr val="bg1"/>
                </a:solidFill>
                <a:effectLst>
                  <a:outerShdw blurRad="38100" dist="38100" dir="2700000" algn="tl">
                    <a:srgbClr val="000000">
                      <a:alpha val="43137"/>
                    </a:srgbClr>
                  </a:outerShdw>
                </a:effectLst>
              </a:rPr>
              <a:t> for healthy and arthritic subject.</a:t>
            </a:r>
            <a:endParaRPr lang="en-CA" sz="1400" spc="300" dirty="0">
              <a:solidFill>
                <a:schemeClr val="bg1"/>
              </a:solidFill>
              <a:effectLst>
                <a:outerShdw blurRad="38100" dist="38100" dir="2700000" algn="tl">
                  <a:srgbClr val="000000">
                    <a:alpha val="43137"/>
                  </a:srgbClr>
                </a:outerShdw>
              </a:effectLst>
            </a:endParaRPr>
          </a:p>
        </p:txBody>
      </p:sp>
      <p:sp>
        <p:nvSpPr>
          <p:cNvPr id="16" name="Rectangle 15">
            <a:extLst>
              <a:ext uri="{FF2B5EF4-FFF2-40B4-BE49-F238E27FC236}">
                <a16:creationId xmlns:a16="http://schemas.microsoft.com/office/drawing/2014/main" id="{CB8694C7-5671-4E68-AFF2-11C3FA67AD88}"/>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Tree>
    <p:extLst>
      <p:ext uri="{BB962C8B-B14F-4D97-AF65-F5344CB8AC3E}">
        <p14:creationId xmlns:p14="http://schemas.microsoft.com/office/powerpoint/2010/main" val="406906218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F68F43D7-AD74-45B2-B7B2-BF8F9549227E}"/>
              </a:ext>
            </a:extLst>
          </p:cNvPr>
          <p:cNvSpPr/>
          <p:nvPr/>
        </p:nvSpPr>
        <p:spPr>
          <a:xfrm>
            <a:off x="129488" y="2680058"/>
            <a:ext cx="8899080" cy="1169551"/>
          </a:xfrm>
          <a:prstGeom prst="rect">
            <a:avLst/>
          </a:prstGeom>
        </p:spPr>
        <p:txBody>
          <a:bodyPr wrap="square">
            <a:spAutoFit/>
          </a:bodyPr>
          <a:lstStyle/>
          <a:p>
            <a:pPr algn="ctr"/>
            <a:r>
              <a:rPr lang="en-CA" b="1" spc="300" dirty="0"/>
              <a:t>RESULTS</a:t>
            </a:r>
          </a:p>
          <a:p>
            <a:pPr algn="ctr"/>
            <a:endParaRPr lang="en-CA" sz="400" spc="300" dirty="0"/>
          </a:p>
          <a:p>
            <a:pPr algn="ctr"/>
            <a:r>
              <a:rPr lang="en-US" sz="1200" spc="300" dirty="0"/>
              <a:t>The study showed that advanced thumb OA can largely</a:t>
            </a:r>
          </a:p>
          <a:p>
            <a:pPr algn="ctr"/>
            <a:r>
              <a:rPr lang="en-US" sz="1200" spc="300" dirty="0"/>
              <a:t>restricts the mobility of the thumb. </a:t>
            </a:r>
          </a:p>
          <a:p>
            <a:pPr algn="ctr"/>
            <a:r>
              <a:rPr lang="en-US" sz="1200" spc="300" dirty="0"/>
              <a:t>It also showed that total thumb arthroplasty is able to partially restore</a:t>
            </a:r>
          </a:p>
          <a:p>
            <a:pPr algn="ctr"/>
            <a:r>
              <a:rPr lang="en-US" sz="1200" spc="300" dirty="0"/>
              <a:t>thumb function, but cannot fully replicate the kinematics of the healthy thumb.</a:t>
            </a:r>
            <a:endParaRPr lang="en-CA" sz="1200" spc="300" dirty="0"/>
          </a:p>
        </p:txBody>
      </p:sp>
      <p:sp>
        <p:nvSpPr>
          <p:cNvPr id="12" name="Rectangle 11">
            <a:extLst>
              <a:ext uri="{FF2B5EF4-FFF2-40B4-BE49-F238E27FC236}">
                <a16:creationId xmlns:a16="http://schemas.microsoft.com/office/drawing/2014/main" id="{EEB5AE72-EBAD-46F6-A4FB-8DB414BCF81E}"/>
              </a:ext>
            </a:extLst>
          </p:cNvPr>
          <p:cNvSpPr/>
          <p:nvPr/>
        </p:nvSpPr>
        <p:spPr>
          <a:xfrm>
            <a:off x="122460" y="835827"/>
            <a:ext cx="8899080" cy="1661993"/>
          </a:xfrm>
          <a:prstGeom prst="rect">
            <a:avLst/>
          </a:prstGeom>
        </p:spPr>
        <p:txBody>
          <a:bodyPr wrap="square">
            <a:spAutoFit/>
          </a:bodyPr>
          <a:lstStyle/>
          <a:p>
            <a:pPr algn="ctr"/>
            <a:r>
              <a:rPr lang="en-CA" b="1" spc="300" dirty="0"/>
              <a:t>METHODS</a:t>
            </a:r>
          </a:p>
          <a:p>
            <a:pPr algn="ctr"/>
            <a:endParaRPr lang="en-CA" sz="400" b="1" spc="300" dirty="0"/>
          </a:p>
          <a:p>
            <a:pPr algn="ctr"/>
            <a:r>
              <a:rPr lang="en-CA" sz="1200" spc="300" dirty="0"/>
              <a:t>Several patients with advanced OA symptoms were tested.</a:t>
            </a:r>
          </a:p>
          <a:p>
            <a:pPr algn="ctr"/>
            <a:endParaRPr lang="en-CA" sz="400" spc="300" dirty="0"/>
          </a:p>
          <a:p>
            <a:pPr algn="ctr"/>
            <a:r>
              <a:rPr lang="en-CA" sz="1200" b="1" spc="300" dirty="0"/>
              <a:t>STEP 1- </a:t>
            </a:r>
            <a:r>
              <a:rPr lang="en-CA" sz="1200" spc="300" dirty="0"/>
              <a:t>Collect CT pre- and post-surgery scans of the patient’s affected</a:t>
            </a:r>
          </a:p>
          <a:p>
            <a:pPr algn="ctr"/>
            <a:r>
              <a:rPr lang="en-CA" sz="1200" spc="300" dirty="0"/>
              <a:t>hand while performing thumb movements (e.g. thumb flexion)</a:t>
            </a:r>
          </a:p>
          <a:p>
            <a:pPr algn="ctr"/>
            <a:endParaRPr lang="en-CA" sz="400" spc="300" dirty="0"/>
          </a:p>
          <a:p>
            <a:pPr algn="ctr"/>
            <a:r>
              <a:rPr lang="en-CA" sz="1200" b="1" spc="300" dirty="0"/>
              <a:t>STEP 2- </a:t>
            </a:r>
            <a:r>
              <a:rPr lang="en-CA" sz="1200" spc="300" dirty="0"/>
              <a:t>Evaluate thumb mobility using a custom-made algorithm</a:t>
            </a:r>
          </a:p>
          <a:p>
            <a:pPr algn="ctr"/>
            <a:r>
              <a:rPr lang="en-CA" sz="1200" spc="300" dirty="0"/>
              <a:t>calculating 3D transformations between bone models</a:t>
            </a:r>
          </a:p>
          <a:p>
            <a:pPr algn="ctr"/>
            <a:r>
              <a:rPr lang="en-CA" sz="1200" spc="300" dirty="0"/>
              <a:t>generated via CT image reconstruction</a:t>
            </a:r>
          </a:p>
        </p:txBody>
      </p:sp>
      <p:sp>
        <p:nvSpPr>
          <p:cNvPr id="4" name="Rectangle 3">
            <a:extLst>
              <a:ext uri="{FF2B5EF4-FFF2-40B4-BE49-F238E27FC236}">
                <a16:creationId xmlns:a16="http://schemas.microsoft.com/office/drawing/2014/main" id="{CAEFAA37-69FE-4122-9EBD-AB8E0DF24942}"/>
              </a:ext>
            </a:extLst>
          </p:cNvPr>
          <p:cNvSpPr/>
          <p:nvPr/>
        </p:nvSpPr>
        <p:spPr>
          <a:xfrm>
            <a:off x="0" y="0"/>
            <a:ext cx="9144000" cy="720000"/>
          </a:xfrm>
          <a:prstGeom prst="rect">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b="1" spc="300" dirty="0">
                <a:solidFill>
                  <a:schemeClr val="bg1"/>
                </a:solidFill>
              </a:rPr>
              <a:t>PURPOSE- </a:t>
            </a:r>
            <a:r>
              <a:rPr lang="en-US" spc="300" dirty="0">
                <a:solidFill>
                  <a:schemeClr val="bg1"/>
                </a:solidFill>
              </a:rPr>
              <a:t>quantify the impact of osteoarthritis (OA) and total thumb joint replacement on thumb mobility.</a:t>
            </a:r>
            <a:endParaRPr lang="en-CA" sz="1400" spc="300" dirty="0">
              <a:solidFill>
                <a:schemeClr val="bg1"/>
              </a:solidFill>
            </a:endParaRPr>
          </a:p>
        </p:txBody>
      </p:sp>
      <p:sp>
        <p:nvSpPr>
          <p:cNvPr id="8" name="Flowchart: Manual Operation 7">
            <a:extLst>
              <a:ext uri="{FF2B5EF4-FFF2-40B4-BE49-F238E27FC236}">
                <a16:creationId xmlns:a16="http://schemas.microsoft.com/office/drawing/2014/main" id="{756DE564-B87A-4707-B524-B3A617DD47F9}"/>
              </a:ext>
            </a:extLst>
          </p:cNvPr>
          <p:cNvSpPr/>
          <p:nvPr/>
        </p:nvSpPr>
        <p:spPr>
          <a:xfrm>
            <a:off x="115432" y="828308"/>
            <a:ext cx="8906108" cy="1743442"/>
          </a:xfrm>
          <a:prstGeom prst="flowChartManualOperation">
            <a:avLst/>
          </a:prstGeom>
          <a:no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3" name="Flowchart: Manual Operation 12">
            <a:extLst>
              <a:ext uri="{FF2B5EF4-FFF2-40B4-BE49-F238E27FC236}">
                <a16:creationId xmlns:a16="http://schemas.microsoft.com/office/drawing/2014/main" id="{E72BD2A6-353A-43AF-BDAD-32497CB06B20}"/>
              </a:ext>
            </a:extLst>
          </p:cNvPr>
          <p:cNvSpPr/>
          <p:nvPr/>
        </p:nvSpPr>
        <p:spPr>
          <a:xfrm flipV="1">
            <a:off x="122460" y="2666725"/>
            <a:ext cx="8906108" cy="1219804"/>
          </a:xfrm>
          <a:prstGeom prst="flowChartManualOperation">
            <a:avLst/>
          </a:prstGeom>
          <a:no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8" name="Rectangle 17">
            <a:extLst>
              <a:ext uri="{FF2B5EF4-FFF2-40B4-BE49-F238E27FC236}">
                <a16:creationId xmlns:a16="http://schemas.microsoft.com/office/drawing/2014/main" id="{959AE05A-6013-4C46-9F93-096411D7E958}"/>
              </a:ext>
            </a:extLst>
          </p:cNvPr>
          <p:cNvSpPr/>
          <p:nvPr/>
        </p:nvSpPr>
        <p:spPr>
          <a:xfrm>
            <a:off x="-21547" y="3981504"/>
            <a:ext cx="9194122" cy="923330"/>
          </a:xfrm>
          <a:prstGeom prst="rect">
            <a:avLst/>
          </a:prstGeom>
          <a:solidFill>
            <a:srgbClr val="00B0F0"/>
          </a:solidFill>
          <a:ln w="19050">
            <a:solidFill>
              <a:schemeClr val="tx1">
                <a:lumMod val="95000"/>
                <a:lumOff val="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b="1" spc="300" dirty="0">
                <a:solidFill>
                  <a:schemeClr val="bg1"/>
                </a:solidFill>
                <a:effectLst>
                  <a:outerShdw blurRad="38100" dist="38100" dir="2700000" algn="tl">
                    <a:srgbClr val="000000">
                      <a:alpha val="43137"/>
                    </a:srgbClr>
                  </a:outerShdw>
                </a:effectLst>
              </a:rPr>
              <a:t>CONCLUSION-</a:t>
            </a:r>
            <a:r>
              <a:rPr lang="en-CA" spc="300" dirty="0">
                <a:solidFill>
                  <a:schemeClr val="bg1"/>
                </a:solidFill>
                <a:effectLst>
                  <a:outerShdw blurRad="38100" dist="38100" dir="2700000" algn="tl">
                    <a:srgbClr val="000000">
                      <a:alpha val="43137"/>
                    </a:srgbClr>
                  </a:outerShdw>
                </a:effectLst>
              </a:rPr>
              <a:t> </a:t>
            </a:r>
            <a:r>
              <a:rPr lang="en-US" spc="300" dirty="0">
                <a:solidFill>
                  <a:schemeClr val="bg1"/>
                </a:solidFill>
                <a:effectLst>
                  <a:outerShdw blurRad="38100" dist="38100" dir="2700000" algn="tl">
                    <a:srgbClr val="000000">
                      <a:alpha val="43137"/>
                    </a:srgbClr>
                  </a:outerShdw>
                </a:effectLst>
              </a:rPr>
              <a:t>The quantification of thumb mobility in OA patients pre- and post-surgery improved our understanding of the disease, and can help enhance current implant designs.</a:t>
            </a:r>
            <a:endParaRPr lang="en-CA" sz="1400" spc="300" dirty="0">
              <a:solidFill>
                <a:schemeClr val="bg1"/>
              </a:solidFill>
              <a:effectLst>
                <a:outerShdw blurRad="38100" dist="38100" dir="2700000" algn="tl">
                  <a:srgbClr val="000000">
                    <a:alpha val="43137"/>
                  </a:srgbClr>
                </a:outerShdw>
              </a:effectLst>
            </a:endParaRPr>
          </a:p>
        </p:txBody>
      </p:sp>
      <p:pic>
        <p:nvPicPr>
          <p:cNvPr id="2" name="Picture 1">
            <a:extLst>
              <a:ext uri="{FF2B5EF4-FFF2-40B4-BE49-F238E27FC236}">
                <a16:creationId xmlns:a16="http://schemas.microsoft.com/office/drawing/2014/main" id="{11A4F5AB-3594-40BA-9544-DA05F27612E8}"/>
              </a:ext>
            </a:extLst>
          </p:cNvPr>
          <p:cNvPicPr>
            <a:picLocks noChangeAspect="1"/>
          </p:cNvPicPr>
          <p:nvPr/>
        </p:nvPicPr>
        <p:blipFill rotWithShape="1">
          <a:blip r:embed="rId2"/>
          <a:srcRect t="7917"/>
          <a:stretch/>
        </p:blipFill>
        <p:spPr>
          <a:xfrm>
            <a:off x="0" y="1591721"/>
            <a:ext cx="788309" cy="1800000"/>
          </a:xfrm>
          <a:prstGeom prst="rect">
            <a:avLst/>
          </a:prstGeom>
        </p:spPr>
      </p:pic>
      <p:pic>
        <p:nvPicPr>
          <p:cNvPr id="7" name="Picture 6">
            <a:extLst>
              <a:ext uri="{FF2B5EF4-FFF2-40B4-BE49-F238E27FC236}">
                <a16:creationId xmlns:a16="http://schemas.microsoft.com/office/drawing/2014/main" id="{23CA694B-57C5-4CA8-B32B-1BE35AD16526}"/>
              </a:ext>
            </a:extLst>
          </p:cNvPr>
          <p:cNvPicPr>
            <a:picLocks noChangeAspect="1"/>
          </p:cNvPicPr>
          <p:nvPr/>
        </p:nvPicPr>
        <p:blipFill>
          <a:blip r:embed="rId3"/>
          <a:stretch>
            <a:fillRect/>
          </a:stretch>
        </p:blipFill>
        <p:spPr>
          <a:xfrm>
            <a:off x="8391026" y="1591721"/>
            <a:ext cx="745946" cy="1800000"/>
          </a:xfrm>
          <a:prstGeom prst="rect">
            <a:avLst/>
          </a:prstGeom>
        </p:spPr>
      </p:pic>
      <p:sp>
        <p:nvSpPr>
          <p:cNvPr id="16" name="TextBox 15">
            <a:extLst>
              <a:ext uri="{FF2B5EF4-FFF2-40B4-BE49-F238E27FC236}">
                <a16:creationId xmlns:a16="http://schemas.microsoft.com/office/drawing/2014/main" id="{E107D3C6-FA28-4275-B2C0-F8BB6F266A6D}"/>
              </a:ext>
            </a:extLst>
          </p:cNvPr>
          <p:cNvSpPr txBox="1"/>
          <p:nvPr/>
        </p:nvSpPr>
        <p:spPr>
          <a:xfrm>
            <a:off x="745329" y="2429867"/>
            <a:ext cx="491014" cy="276999"/>
          </a:xfrm>
          <a:prstGeom prst="rect">
            <a:avLst/>
          </a:prstGeom>
          <a:noFill/>
        </p:spPr>
        <p:txBody>
          <a:bodyPr wrap="square" rtlCol="0">
            <a:spAutoFit/>
          </a:bodyPr>
          <a:lstStyle/>
          <a:p>
            <a:r>
              <a:rPr lang="en-CA" sz="1200" spc="300" dirty="0"/>
              <a:t>OA</a:t>
            </a:r>
          </a:p>
        </p:txBody>
      </p:sp>
      <p:sp>
        <p:nvSpPr>
          <p:cNvPr id="19" name="TextBox 18">
            <a:extLst>
              <a:ext uri="{FF2B5EF4-FFF2-40B4-BE49-F238E27FC236}">
                <a16:creationId xmlns:a16="http://schemas.microsoft.com/office/drawing/2014/main" id="{EB19292C-A146-45DE-8BF3-C703A1B49465}"/>
              </a:ext>
            </a:extLst>
          </p:cNvPr>
          <p:cNvSpPr txBox="1"/>
          <p:nvPr/>
        </p:nvSpPr>
        <p:spPr>
          <a:xfrm>
            <a:off x="7379101" y="2439048"/>
            <a:ext cx="1131094" cy="276999"/>
          </a:xfrm>
          <a:prstGeom prst="rect">
            <a:avLst/>
          </a:prstGeom>
          <a:noFill/>
        </p:spPr>
        <p:txBody>
          <a:bodyPr wrap="square" rtlCol="0">
            <a:spAutoFit/>
          </a:bodyPr>
          <a:lstStyle/>
          <a:p>
            <a:pPr algn="ctr"/>
            <a:r>
              <a:rPr lang="en-CA" sz="1200" spc="300" dirty="0"/>
              <a:t>IMPLANT</a:t>
            </a:r>
          </a:p>
        </p:txBody>
      </p:sp>
      <p:sp>
        <p:nvSpPr>
          <p:cNvPr id="14" name="Rectangle 13">
            <a:extLst>
              <a:ext uri="{FF2B5EF4-FFF2-40B4-BE49-F238E27FC236}">
                <a16:creationId xmlns:a16="http://schemas.microsoft.com/office/drawing/2014/main" id="{1C2C7501-77BD-43AF-9D70-DFCAE254835D}"/>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Tree>
    <p:extLst>
      <p:ext uri="{BB962C8B-B14F-4D97-AF65-F5344CB8AC3E}">
        <p14:creationId xmlns:p14="http://schemas.microsoft.com/office/powerpoint/2010/main" val="33798570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35CEFDD-23F0-42B5-BD2F-EFEB0CF9674A}"/>
              </a:ext>
            </a:extLst>
          </p:cNvPr>
          <p:cNvPicPr>
            <a:picLocks noChangeAspect="1"/>
          </p:cNvPicPr>
          <p:nvPr/>
        </p:nvPicPr>
        <p:blipFill rotWithShape="1">
          <a:blip r:embed="rId2"/>
          <a:srcRect l="37194" t="5123" r="38334" b="9890"/>
          <a:stretch/>
        </p:blipFill>
        <p:spPr>
          <a:xfrm>
            <a:off x="7975962" y="2128870"/>
            <a:ext cx="1116000" cy="11160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 name="Picture 1">
            <a:extLst>
              <a:ext uri="{FF2B5EF4-FFF2-40B4-BE49-F238E27FC236}">
                <a16:creationId xmlns:a16="http://schemas.microsoft.com/office/drawing/2014/main" id="{3EFF53FA-9002-432B-8A0D-D903D038E31C}"/>
              </a:ext>
            </a:extLst>
          </p:cNvPr>
          <p:cNvPicPr>
            <a:picLocks noChangeAspect="1"/>
          </p:cNvPicPr>
          <p:nvPr/>
        </p:nvPicPr>
        <p:blipFill rotWithShape="1">
          <a:blip r:embed="rId3"/>
          <a:srcRect l="4779" t="4709" r="4165" b="4234"/>
          <a:stretch/>
        </p:blipFill>
        <p:spPr>
          <a:xfrm>
            <a:off x="52038" y="2128870"/>
            <a:ext cx="1116000" cy="11160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0" name="Rectangle 9">
            <a:extLst>
              <a:ext uri="{FF2B5EF4-FFF2-40B4-BE49-F238E27FC236}">
                <a16:creationId xmlns:a16="http://schemas.microsoft.com/office/drawing/2014/main" id="{E2F5EDB1-E927-4F80-ACE4-83824ABF6340}"/>
              </a:ext>
            </a:extLst>
          </p:cNvPr>
          <p:cNvSpPr/>
          <p:nvPr/>
        </p:nvSpPr>
        <p:spPr>
          <a:xfrm>
            <a:off x="122460" y="1021569"/>
            <a:ext cx="8899080" cy="1846659"/>
          </a:xfrm>
          <a:prstGeom prst="rect">
            <a:avLst/>
          </a:prstGeom>
        </p:spPr>
        <p:txBody>
          <a:bodyPr wrap="square">
            <a:spAutoFit/>
          </a:bodyPr>
          <a:lstStyle/>
          <a:p>
            <a:pPr algn="ctr"/>
            <a:r>
              <a:rPr lang="en-CA" b="1" spc="300" dirty="0"/>
              <a:t>METHODS</a:t>
            </a:r>
          </a:p>
          <a:p>
            <a:pPr algn="ctr"/>
            <a:r>
              <a:rPr lang="en-CA" sz="1200" b="1" spc="300" dirty="0"/>
              <a:t>STEP 1- </a:t>
            </a:r>
            <a:r>
              <a:rPr lang="en-CA" sz="1200" spc="300" dirty="0"/>
              <a:t>Extract human joints samples from cadavers.</a:t>
            </a:r>
          </a:p>
          <a:p>
            <a:pPr algn="ctr"/>
            <a:endParaRPr lang="en-CA" sz="400" spc="300" dirty="0"/>
          </a:p>
          <a:p>
            <a:pPr algn="ctr"/>
            <a:r>
              <a:rPr lang="en-CA" sz="1200" b="1" spc="300" dirty="0"/>
              <a:t>STEP 2- </a:t>
            </a:r>
            <a:r>
              <a:rPr lang="en-CA" sz="1200" spc="300" dirty="0"/>
              <a:t>Measure the load-displacement behavior using cartilage custom</a:t>
            </a:r>
          </a:p>
          <a:p>
            <a:pPr algn="ctr"/>
            <a:r>
              <a:rPr lang="en-CA" sz="1200" spc="300" dirty="0"/>
              <a:t>indentation technology.</a:t>
            </a:r>
          </a:p>
          <a:p>
            <a:pPr algn="ctr"/>
            <a:endParaRPr lang="en-CA" sz="400" spc="300" dirty="0"/>
          </a:p>
          <a:p>
            <a:pPr algn="ctr"/>
            <a:r>
              <a:rPr lang="en-CA" sz="1200" b="1" spc="300" dirty="0"/>
              <a:t>STEP 3- </a:t>
            </a:r>
            <a:r>
              <a:rPr lang="en-CA" sz="1200" spc="300" dirty="0"/>
              <a:t>Obtain contrast-enhance high resolution scans of the</a:t>
            </a:r>
          </a:p>
          <a:p>
            <a:pPr algn="ctr"/>
            <a:r>
              <a:rPr lang="en-CA" sz="1200" spc="300" dirty="0"/>
              <a:t>samples to measure their composition.</a:t>
            </a:r>
          </a:p>
          <a:p>
            <a:pPr algn="ctr"/>
            <a:endParaRPr lang="en-CA" sz="400" spc="300" dirty="0"/>
          </a:p>
          <a:p>
            <a:pPr algn="ctr"/>
            <a:r>
              <a:rPr lang="en-CA" sz="1200" b="1" spc="300" dirty="0"/>
              <a:t>STEP 4- </a:t>
            </a:r>
            <a:r>
              <a:rPr lang="en-CA" sz="1200" spc="300" dirty="0"/>
              <a:t>Assess the correlation between cartilage</a:t>
            </a:r>
          </a:p>
          <a:p>
            <a:pPr algn="ctr"/>
            <a:r>
              <a:rPr lang="en-CA" sz="1200" spc="300" dirty="0"/>
              <a:t>mechanical properties and composition.</a:t>
            </a:r>
          </a:p>
        </p:txBody>
      </p:sp>
      <p:sp>
        <p:nvSpPr>
          <p:cNvPr id="4" name="Rectangle 3">
            <a:extLst>
              <a:ext uri="{FF2B5EF4-FFF2-40B4-BE49-F238E27FC236}">
                <a16:creationId xmlns:a16="http://schemas.microsoft.com/office/drawing/2014/main" id="{CAEFAA37-69FE-4122-9EBD-AB8E0DF24942}"/>
              </a:ext>
            </a:extLst>
          </p:cNvPr>
          <p:cNvSpPr/>
          <p:nvPr/>
        </p:nvSpPr>
        <p:spPr>
          <a:xfrm>
            <a:off x="0" y="0"/>
            <a:ext cx="9144000" cy="923330"/>
          </a:xfrm>
          <a:prstGeom prst="rect">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b="1" spc="300" dirty="0">
                <a:solidFill>
                  <a:schemeClr val="bg1"/>
                </a:solidFill>
              </a:rPr>
              <a:t>PURPOSE- </a:t>
            </a:r>
            <a:r>
              <a:rPr lang="en-US" spc="300" dirty="0">
                <a:solidFill>
                  <a:schemeClr val="bg1"/>
                </a:solidFill>
              </a:rPr>
              <a:t>develop a novel medical imaging-based approach to measure the morphological and mechanical properties of</a:t>
            </a:r>
          </a:p>
          <a:p>
            <a:pPr algn="ctr"/>
            <a:r>
              <a:rPr lang="en-US" spc="300" dirty="0">
                <a:solidFill>
                  <a:schemeClr val="bg1"/>
                </a:solidFill>
              </a:rPr>
              <a:t>cartilage </a:t>
            </a:r>
            <a:r>
              <a:rPr lang="en-US" i="1" spc="300" dirty="0">
                <a:solidFill>
                  <a:schemeClr val="bg1"/>
                </a:solidFill>
              </a:rPr>
              <a:t>in vivo</a:t>
            </a:r>
            <a:r>
              <a:rPr lang="en-CA" spc="300" dirty="0">
                <a:solidFill>
                  <a:schemeClr val="bg1"/>
                </a:solidFill>
              </a:rPr>
              <a:t>.</a:t>
            </a:r>
            <a:endParaRPr lang="en-CA" sz="1400" spc="300" dirty="0">
              <a:solidFill>
                <a:schemeClr val="bg1"/>
              </a:solidFill>
            </a:endParaRPr>
          </a:p>
        </p:txBody>
      </p:sp>
      <p:sp>
        <p:nvSpPr>
          <p:cNvPr id="8" name="Flowchart: Manual Operation 7">
            <a:extLst>
              <a:ext uri="{FF2B5EF4-FFF2-40B4-BE49-F238E27FC236}">
                <a16:creationId xmlns:a16="http://schemas.microsoft.com/office/drawing/2014/main" id="{756DE564-B87A-4707-B524-B3A617DD47F9}"/>
              </a:ext>
            </a:extLst>
          </p:cNvPr>
          <p:cNvSpPr/>
          <p:nvPr/>
        </p:nvSpPr>
        <p:spPr>
          <a:xfrm>
            <a:off x="115432" y="1014049"/>
            <a:ext cx="8906108" cy="1854179"/>
          </a:xfrm>
          <a:prstGeom prst="flowChartManualOperation">
            <a:avLst/>
          </a:prstGeom>
          <a:no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Flowchart: Manual Operation 12">
            <a:extLst>
              <a:ext uri="{FF2B5EF4-FFF2-40B4-BE49-F238E27FC236}">
                <a16:creationId xmlns:a16="http://schemas.microsoft.com/office/drawing/2014/main" id="{E72BD2A6-353A-43AF-BDAD-32497CB06B20}"/>
              </a:ext>
            </a:extLst>
          </p:cNvPr>
          <p:cNvSpPr/>
          <p:nvPr/>
        </p:nvSpPr>
        <p:spPr>
          <a:xfrm flipV="1">
            <a:off x="122460" y="2966465"/>
            <a:ext cx="8906108" cy="738663"/>
          </a:xfrm>
          <a:prstGeom prst="flowChartManualOperation">
            <a:avLst/>
          </a:prstGeom>
          <a:no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Rectangle 13">
            <a:extLst>
              <a:ext uri="{FF2B5EF4-FFF2-40B4-BE49-F238E27FC236}">
                <a16:creationId xmlns:a16="http://schemas.microsoft.com/office/drawing/2014/main" id="{79AA2D14-941D-4D3E-A4E2-A044ADF1A706}"/>
              </a:ext>
            </a:extLst>
          </p:cNvPr>
          <p:cNvSpPr/>
          <p:nvPr/>
        </p:nvSpPr>
        <p:spPr>
          <a:xfrm>
            <a:off x="115432" y="2966466"/>
            <a:ext cx="8899080" cy="738664"/>
          </a:xfrm>
          <a:prstGeom prst="rect">
            <a:avLst/>
          </a:prstGeom>
        </p:spPr>
        <p:txBody>
          <a:bodyPr wrap="square">
            <a:spAutoFit/>
          </a:bodyPr>
          <a:lstStyle/>
          <a:p>
            <a:pPr algn="ctr"/>
            <a:r>
              <a:rPr lang="en-CA" b="1" spc="300" dirty="0"/>
              <a:t>RESULTS</a:t>
            </a:r>
          </a:p>
          <a:p>
            <a:pPr algn="ctr"/>
            <a:r>
              <a:rPr lang="en-US" sz="1200" spc="300" dirty="0"/>
              <a:t>A positive correlation was found between the composition</a:t>
            </a:r>
          </a:p>
          <a:p>
            <a:pPr algn="ctr"/>
            <a:r>
              <a:rPr lang="en-US" sz="1200" spc="300" dirty="0"/>
              <a:t>and mechanical properties of the cartilage.</a:t>
            </a:r>
            <a:endParaRPr lang="en-CA" sz="1200" spc="300" dirty="0"/>
          </a:p>
        </p:txBody>
      </p:sp>
      <p:sp>
        <p:nvSpPr>
          <p:cNvPr id="11" name="Rectangle 10">
            <a:extLst>
              <a:ext uri="{FF2B5EF4-FFF2-40B4-BE49-F238E27FC236}">
                <a16:creationId xmlns:a16="http://schemas.microsoft.com/office/drawing/2014/main" id="{12147F0F-09D8-4DD3-868E-2F24C30F17AF}"/>
              </a:ext>
            </a:extLst>
          </p:cNvPr>
          <p:cNvSpPr/>
          <p:nvPr/>
        </p:nvSpPr>
        <p:spPr>
          <a:xfrm>
            <a:off x="-25061" y="3807091"/>
            <a:ext cx="9194122" cy="1105200"/>
          </a:xfrm>
          <a:prstGeom prst="rect">
            <a:avLst/>
          </a:prstGeom>
          <a:solidFill>
            <a:srgbClr val="00B0F0"/>
          </a:solidFill>
          <a:ln w="19050">
            <a:solidFill>
              <a:schemeClr val="tx1">
                <a:lumMod val="95000"/>
                <a:lumOff val="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b="1" spc="300" dirty="0">
                <a:solidFill>
                  <a:schemeClr val="bg1"/>
                </a:solidFill>
                <a:effectLst>
                  <a:outerShdw blurRad="38100" dist="38100" dir="2700000" algn="tl">
                    <a:srgbClr val="000000">
                      <a:alpha val="43137"/>
                    </a:srgbClr>
                  </a:outerShdw>
                </a:effectLst>
              </a:rPr>
              <a:t>CONCLUSION-</a:t>
            </a:r>
            <a:r>
              <a:rPr lang="en-CA" spc="300" dirty="0">
                <a:solidFill>
                  <a:schemeClr val="bg1"/>
                </a:solidFill>
                <a:effectLst>
                  <a:outerShdw blurRad="38100" dist="38100" dir="2700000" algn="tl">
                    <a:srgbClr val="000000">
                      <a:alpha val="43137"/>
                    </a:srgbClr>
                  </a:outerShdw>
                </a:effectLst>
              </a:rPr>
              <a:t> </a:t>
            </a:r>
            <a:r>
              <a:rPr lang="en-US" spc="300" dirty="0">
                <a:solidFill>
                  <a:schemeClr val="bg1"/>
                </a:solidFill>
                <a:effectLst>
                  <a:outerShdw blurRad="38100" dist="38100" dir="2700000" algn="tl">
                    <a:srgbClr val="000000">
                      <a:alpha val="43137"/>
                    </a:srgbClr>
                  </a:outerShdw>
                </a:effectLst>
              </a:rPr>
              <a:t>This work provides a new method for the non-destructive </a:t>
            </a:r>
            <a:r>
              <a:rPr lang="en-US" i="1" spc="300" dirty="0">
                <a:solidFill>
                  <a:schemeClr val="bg1"/>
                </a:solidFill>
                <a:effectLst>
                  <a:outerShdw blurRad="38100" dist="38100" dir="2700000" algn="tl">
                    <a:srgbClr val="000000">
                      <a:alpha val="43137"/>
                    </a:srgbClr>
                  </a:outerShdw>
                </a:effectLst>
              </a:rPr>
              <a:t>in vivo </a:t>
            </a:r>
            <a:r>
              <a:rPr lang="en-US" spc="300" dirty="0">
                <a:solidFill>
                  <a:schemeClr val="bg1"/>
                </a:solidFill>
                <a:effectLst>
                  <a:outerShdw blurRad="38100" dist="38100" dir="2700000" algn="tl">
                    <a:srgbClr val="000000">
                      <a:alpha val="43137"/>
                    </a:srgbClr>
                  </a:outerShdw>
                </a:effectLst>
              </a:rPr>
              <a:t>assessment of cartilage properties, as well as a greater understanding of cartilage behavior and a dataset for the development of more accurate computer models of human joints.</a:t>
            </a:r>
            <a:endParaRPr lang="en-CA" sz="1400" spc="300" dirty="0">
              <a:solidFill>
                <a:schemeClr val="bg1"/>
              </a:solidFill>
              <a:effectLst>
                <a:outerShdw blurRad="38100" dist="38100" dir="2700000" algn="tl">
                  <a:srgbClr val="000000">
                    <a:alpha val="43137"/>
                  </a:srgbClr>
                </a:outerShdw>
              </a:effectLst>
            </a:endParaRPr>
          </a:p>
        </p:txBody>
      </p:sp>
      <p:sp>
        <p:nvSpPr>
          <p:cNvPr id="12" name="Rectangle 11">
            <a:extLst>
              <a:ext uri="{FF2B5EF4-FFF2-40B4-BE49-F238E27FC236}">
                <a16:creationId xmlns:a16="http://schemas.microsoft.com/office/drawing/2014/main" id="{52E05D96-B091-4EBE-A8CF-C9DE3897993F}"/>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Tree>
    <p:extLst>
      <p:ext uri="{BB962C8B-B14F-4D97-AF65-F5344CB8AC3E}">
        <p14:creationId xmlns:p14="http://schemas.microsoft.com/office/powerpoint/2010/main" val="71679992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3B4413F8-0248-4774-B8D3-47CC18A0391D}"/>
              </a:ext>
            </a:extLst>
          </p:cNvPr>
          <p:cNvSpPr/>
          <p:nvPr/>
        </p:nvSpPr>
        <p:spPr>
          <a:xfrm>
            <a:off x="0" y="2826210"/>
            <a:ext cx="9144000" cy="738664"/>
          </a:xfrm>
          <a:prstGeom prst="rect">
            <a:avLst/>
          </a:prstGeom>
        </p:spPr>
        <p:txBody>
          <a:bodyPr wrap="square">
            <a:spAutoFit/>
          </a:bodyPr>
          <a:lstStyle/>
          <a:p>
            <a:pPr algn="ctr"/>
            <a:r>
              <a:rPr lang="en-CA" b="1" spc="300" dirty="0"/>
              <a:t>VARIABLES OF INTEREST</a:t>
            </a:r>
          </a:p>
          <a:p>
            <a:pPr algn="ctr"/>
            <a:r>
              <a:rPr lang="en-US" sz="1200" spc="300" dirty="0"/>
              <a:t>The following variables were collected and compared across garments:</a:t>
            </a:r>
          </a:p>
          <a:p>
            <a:pPr algn="ctr"/>
            <a:r>
              <a:rPr lang="en-US" sz="1200" i="1" spc="300" dirty="0"/>
              <a:t>Passive/Active joint reactions | Garment compression | Peak power output | Fatigue index</a:t>
            </a:r>
            <a:endParaRPr lang="en-CA" sz="1200" i="1" spc="300" dirty="0"/>
          </a:p>
        </p:txBody>
      </p:sp>
      <p:sp>
        <p:nvSpPr>
          <p:cNvPr id="13" name="Rectangle 12">
            <a:extLst>
              <a:ext uri="{FF2B5EF4-FFF2-40B4-BE49-F238E27FC236}">
                <a16:creationId xmlns:a16="http://schemas.microsoft.com/office/drawing/2014/main" id="{422DF9B9-6595-4921-9150-E45621AF16ED}"/>
              </a:ext>
            </a:extLst>
          </p:cNvPr>
          <p:cNvSpPr/>
          <p:nvPr/>
        </p:nvSpPr>
        <p:spPr>
          <a:xfrm>
            <a:off x="-25061" y="621033"/>
            <a:ext cx="9194122" cy="925200"/>
          </a:xfrm>
          <a:prstGeom prst="rect">
            <a:avLst/>
          </a:prstGeom>
          <a:solidFill>
            <a:srgbClr val="00B0F0"/>
          </a:solidFill>
          <a:ln w="19050">
            <a:solidFill>
              <a:schemeClr val="tx1">
                <a:lumMod val="95000"/>
                <a:lumOff val="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b="1" spc="300" dirty="0">
                <a:solidFill>
                  <a:schemeClr val="bg1"/>
                </a:solidFill>
                <a:effectLst>
                  <a:outerShdw blurRad="38100" dist="38100" dir="2700000" algn="tl">
                    <a:srgbClr val="000000">
                      <a:alpha val="43137"/>
                    </a:srgbClr>
                  </a:outerShdw>
                </a:effectLst>
              </a:rPr>
              <a:t>BACKGROUND-</a:t>
            </a:r>
            <a:r>
              <a:rPr lang="en-CA" spc="300" dirty="0">
                <a:solidFill>
                  <a:schemeClr val="bg1"/>
                </a:solidFill>
                <a:effectLst>
                  <a:outerShdw blurRad="38100" dist="38100" dir="2700000" algn="tl">
                    <a:srgbClr val="000000">
                      <a:alpha val="43137"/>
                    </a:srgbClr>
                  </a:outerShdw>
                </a:effectLst>
              </a:rPr>
              <a:t> </a:t>
            </a:r>
            <a:r>
              <a:rPr lang="en-US" spc="300" dirty="0">
                <a:solidFill>
                  <a:schemeClr val="bg1"/>
                </a:solidFill>
                <a:effectLst>
                  <a:outerShdw blurRad="38100" dist="38100" dir="2700000" algn="tl">
                    <a:srgbClr val="000000">
                      <a:alpha val="43137"/>
                    </a:srgbClr>
                  </a:outerShdw>
                </a:effectLst>
              </a:rPr>
              <a:t>Per4ma Sports Technology LTD is a Canadian company that designs compression garments with the objective to improve athletic performance and promote post-injury recovery</a:t>
            </a:r>
            <a:endParaRPr lang="en-CA" sz="1400" spc="300" dirty="0">
              <a:solidFill>
                <a:schemeClr val="bg1"/>
              </a:solidFill>
              <a:effectLst>
                <a:outerShdw blurRad="38100" dist="38100" dir="2700000" algn="tl">
                  <a:srgbClr val="000000">
                    <a:alpha val="43137"/>
                  </a:srgbClr>
                </a:outerShdw>
              </a:effectLst>
            </a:endParaRPr>
          </a:p>
        </p:txBody>
      </p:sp>
      <p:sp>
        <p:nvSpPr>
          <p:cNvPr id="10" name="Rectangle 9">
            <a:extLst>
              <a:ext uri="{FF2B5EF4-FFF2-40B4-BE49-F238E27FC236}">
                <a16:creationId xmlns:a16="http://schemas.microsoft.com/office/drawing/2014/main" id="{E2F5EDB1-E927-4F80-ACE4-83824ABF6340}"/>
              </a:ext>
            </a:extLst>
          </p:cNvPr>
          <p:cNvSpPr/>
          <p:nvPr/>
        </p:nvSpPr>
        <p:spPr>
          <a:xfrm>
            <a:off x="0" y="1685607"/>
            <a:ext cx="9144000" cy="923330"/>
          </a:xfrm>
          <a:prstGeom prst="rect">
            <a:avLst/>
          </a:prstGeom>
        </p:spPr>
        <p:txBody>
          <a:bodyPr wrap="square">
            <a:spAutoFit/>
          </a:bodyPr>
          <a:lstStyle/>
          <a:p>
            <a:pPr algn="ctr"/>
            <a:r>
              <a:rPr lang="en-CA" b="1" spc="300" dirty="0"/>
              <a:t>STUDY OBJECTIVE</a:t>
            </a:r>
          </a:p>
          <a:p>
            <a:pPr algn="ctr"/>
            <a:r>
              <a:rPr lang="en-US" sz="1200" spc="300" dirty="0"/>
              <a:t>Compare the Per4ma garments to a leading competitor (Under </a:t>
            </a:r>
            <a:r>
              <a:rPr lang="en-US" sz="1200" spc="300" dirty="0" err="1"/>
              <a:t>Armour</a:t>
            </a:r>
            <a:r>
              <a:rPr lang="en-US" sz="1200" spc="300" dirty="0"/>
              <a:t>) and a control condition (non-compressive garment) with respect to its effect on performance, posture, comfort and fatigue</a:t>
            </a:r>
            <a:endParaRPr lang="en-CA" sz="1200" spc="300" dirty="0"/>
          </a:p>
        </p:txBody>
      </p:sp>
      <p:sp>
        <p:nvSpPr>
          <p:cNvPr id="4" name="Rectangle 3">
            <a:extLst>
              <a:ext uri="{FF2B5EF4-FFF2-40B4-BE49-F238E27FC236}">
                <a16:creationId xmlns:a16="http://schemas.microsoft.com/office/drawing/2014/main" id="{CAEFAA37-69FE-4122-9EBD-AB8E0DF24942}"/>
              </a:ext>
            </a:extLst>
          </p:cNvPr>
          <p:cNvSpPr/>
          <p:nvPr/>
        </p:nvSpPr>
        <p:spPr>
          <a:xfrm>
            <a:off x="0" y="0"/>
            <a:ext cx="9144000" cy="504000"/>
          </a:xfrm>
          <a:prstGeom prst="rect">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b="1" spc="300" dirty="0">
                <a:solidFill>
                  <a:schemeClr val="bg1"/>
                </a:solidFill>
              </a:rPr>
              <a:t>INDUSTRY PARTNER- Per4ma Sports Technology LTD</a:t>
            </a:r>
            <a:r>
              <a:rPr lang="en-CA" spc="300" dirty="0">
                <a:solidFill>
                  <a:schemeClr val="bg1"/>
                </a:solidFill>
              </a:rPr>
              <a:t>.</a:t>
            </a:r>
            <a:endParaRPr lang="en-CA" sz="1400" spc="300" dirty="0">
              <a:solidFill>
                <a:schemeClr val="bg1"/>
              </a:solidFill>
            </a:endParaRPr>
          </a:p>
        </p:txBody>
      </p:sp>
      <p:sp>
        <p:nvSpPr>
          <p:cNvPr id="15" name="Rectangle 14">
            <a:extLst>
              <a:ext uri="{FF2B5EF4-FFF2-40B4-BE49-F238E27FC236}">
                <a16:creationId xmlns:a16="http://schemas.microsoft.com/office/drawing/2014/main" id="{5106D4DC-53A4-4AFB-823E-BCAA5744493B}"/>
              </a:ext>
            </a:extLst>
          </p:cNvPr>
          <p:cNvSpPr/>
          <p:nvPr/>
        </p:nvSpPr>
        <p:spPr>
          <a:xfrm>
            <a:off x="1872000" y="2714888"/>
            <a:ext cx="5400000" cy="72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 name="Rectangle 16">
            <a:extLst>
              <a:ext uri="{FF2B5EF4-FFF2-40B4-BE49-F238E27FC236}">
                <a16:creationId xmlns:a16="http://schemas.microsoft.com/office/drawing/2014/main" id="{EEB14FCA-6B15-441C-A850-353044F51EF3}"/>
              </a:ext>
            </a:extLst>
          </p:cNvPr>
          <p:cNvSpPr/>
          <p:nvPr/>
        </p:nvSpPr>
        <p:spPr>
          <a:xfrm>
            <a:off x="1872000" y="3668996"/>
            <a:ext cx="5400000" cy="72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 name="Rectangle 18">
            <a:extLst>
              <a:ext uri="{FF2B5EF4-FFF2-40B4-BE49-F238E27FC236}">
                <a16:creationId xmlns:a16="http://schemas.microsoft.com/office/drawing/2014/main" id="{6FA0B2A8-E986-47BE-87BB-CB734E30970D}"/>
              </a:ext>
            </a:extLst>
          </p:cNvPr>
          <p:cNvSpPr/>
          <p:nvPr/>
        </p:nvSpPr>
        <p:spPr>
          <a:xfrm>
            <a:off x="0" y="3780318"/>
            <a:ext cx="9144000" cy="923330"/>
          </a:xfrm>
          <a:prstGeom prst="rect">
            <a:avLst/>
          </a:prstGeom>
        </p:spPr>
        <p:txBody>
          <a:bodyPr wrap="square">
            <a:spAutoFit/>
          </a:bodyPr>
          <a:lstStyle/>
          <a:p>
            <a:pPr algn="ctr"/>
            <a:r>
              <a:rPr lang="en-CA" b="1" spc="300" dirty="0"/>
              <a:t>RESULTS ABSTRACT</a:t>
            </a:r>
            <a:r>
              <a:rPr lang="en-CA" spc="300" baseline="30000" dirty="0"/>
              <a:t>*</a:t>
            </a:r>
          </a:p>
          <a:p>
            <a:pPr algn="ctr"/>
            <a:r>
              <a:rPr lang="en-US" sz="1200" spc="300" dirty="0"/>
              <a:t>The Per4ma shirt provided more resistance during slow and fast shoulder flexion movements, which may contribute to an improved control of shoulder mobility, thereby limiting the risks of shoulder injuries</a:t>
            </a:r>
            <a:endParaRPr lang="en-CA" sz="1200" i="1" spc="300" dirty="0"/>
          </a:p>
        </p:txBody>
      </p:sp>
      <p:sp>
        <p:nvSpPr>
          <p:cNvPr id="12" name="Rectangle 11">
            <a:extLst>
              <a:ext uri="{FF2B5EF4-FFF2-40B4-BE49-F238E27FC236}">
                <a16:creationId xmlns:a16="http://schemas.microsoft.com/office/drawing/2014/main" id="{745F3A23-628F-4028-9BE6-1B83EBC136B6}"/>
              </a:ext>
            </a:extLst>
          </p:cNvPr>
          <p:cNvSpPr/>
          <p:nvPr/>
        </p:nvSpPr>
        <p:spPr>
          <a:xfrm>
            <a:off x="0" y="4790896"/>
            <a:ext cx="9144000" cy="215444"/>
          </a:xfrm>
          <a:prstGeom prst="rect">
            <a:avLst/>
          </a:prstGeom>
        </p:spPr>
        <p:txBody>
          <a:bodyPr wrap="square">
            <a:spAutoFit/>
          </a:bodyPr>
          <a:lstStyle/>
          <a:p>
            <a:pPr algn="ctr"/>
            <a:r>
              <a:rPr lang="en-US" sz="800" spc="300" dirty="0"/>
              <a:t>*Due to privacy restrictions, full disclosure of the study’s conclusions is not permitted</a:t>
            </a:r>
            <a:endParaRPr lang="en-CA" sz="800" dirty="0"/>
          </a:p>
        </p:txBody>
      </p:sp>
      <p:sp>
        <p:nvSpPr>
          <p:cNvPr id="11" name="Rectangle 10">
            <a:extLst>
              <a:ext uri="{FF2B5EF4-FFF2-40B4-BE49-F238E27FC236}">
                <a16:creationId xmlns:a16="http://schemas.microsoft.com/office/drawing/2014/main" id="{09D4566C-ED68-491A-9C2B-4BA6B652F61B}"/>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Tree>
    <p:extLst>
      <p:ext uri="{BB962C8B-B14F-4D97-AF65-F5344CB8AC3E}">
        <p14:creationId xmlns:p14="http://schemas.microsoft.com/office/powerpoint/2010/main" val="24016625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3B4413F8-0248-4774-B8D3-47CC18A0391D}"/>
              </a:ext>
            </a:extLst>
          </p:cNvPr>
          <p:cNvSpPr/>
          <p:nvPr/>
        </p:nvSpPr>
        <p:spPr>
          <a:xfrm>
            <a:off x="0" y="2895609"/>
            <a:ext cx="9144000" cy="738664"/>
          </a:xfrm>
          <a:prstGeom prst="rect">
            <a:avLst/>
          </a:prstGeom>
        </p:spPr>
        <p:txBody>
          <a:bodyPr wrap="square">
            <a:spAutoFit/>
          </a:bodyPr>
          <a:lstStyle/>
          <a:p>
            <a:pPr algn="ctr"/>
            <a:r>
              <a:rPr lang="en-CA" b="1" spc="300" dirty="0"/>
              <a:t>VARIABLES OF INTEREST</a:t>
            </a:r>
          </a:p>
          <a:p>
            <a:pPr algn="ctr"/>
            <a:r>
              <a:rPr lang="en-US" sz="1200" spc="300" dirty="0"/>
              <a:t>The following variables were collected and compared across systems:</a:t>
            </a:r>
          </a:p>
          <a:p>
            <a:pPr algn="ctr"/>
            <a:r>
              <a:rPr lang="en-US" sz="1200" i="1" spc="300" dirty="0"/>
              <a:t>Center of pressure trajectory| Plantar pressure distribution | Ground reaction forces</a:t>
            </a:r>
            <a:endParaRPr lang="en-CA" sz="1200" i="1" spc="300" dirty="0"/>
          </a:p>
        </p:txBody>
      </p:sp>
      <p:sp>
        <p:nvSpPr>
          <p:cNvPr id="13" name="Rectangle 12">
            <a:extLst>
              <a:ext uri="{FF2B5EF4-FFF2-40B4-BE49-F238E27FC236}">
                <a16:creationId xmlns:a16="http://schemas.microsoft.com/office/drawing/2014/main" id="{422DF9B9-6595-4921-9150-E45621AF16ED}"/>
              </a:ext>
            </a:extLst>
          </p:cNvPr>
          <p:cNvSpPr/>
          <p:nvPr/>
        </p:nvSpPr>
        <p:spPr>
          <a:xfrm>
            <a:off x="-25061" y="621033"/>
            <a:ext cx="9194122" cy="925200"/>
          </a:xfrm>
          <a:prstGeom prst="rect">
            <a:avLst/>
          </a:prstGeom>
          <a:solidFill>
            <a:srgbClr val="00B0F0"/>
          </a:solidFill>
          <a:ln w="19050">
            <a:solidFill>
              <a:schemeClr val="tx1">
                <a:lumMod val="95000"/>
                <a:lumOff val="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b="1" spc="300" dirty="0">
                <a:solidFill>
                  <a:schemeClr val="bg1"/>
                </a:solidFill>
                <a:effectLst>
                  <a:outerShdw blurRad="38100" dist="38100" dir="2700000" algn="tl">
                    <a:srgbClr val="000000">
                      <a:alpha val="43137"/>
                    </a:srgbClr>
                  </a:outerShdw>
                </a:effectLst>
              </a:rPr>
              <a:t>BACKGROUND- </a:t>
            </a:r>
            <a:r>
              <a:rPr lang="en-US" spc="300" dirty="0">
                <a:effectLst>
                  <a:outerShdw blurRad="38100" dist="38100" dir="2700000" algn="tl">
                    <a:srgbClr val="000000">
                      <a:alpha val="43137"/>
                    </a:srgbClr>
                  </a:outerShdw>
                </a:effectLst>
              </a:rPr>
              <a:t>Orpyx Medical Technologies Inc. is a Canadian company that designs foot pressure measurement technologies used to improve human health and advance sports performance</a:t>
            </a:r>
            <a:r>
              <a:rPr lang="en-CA" b="1" spc="300" dirty="0">
                <a:solidFill>
                  <a:schemeClr val="bg1"/>
                </a:solidFill>
                <a:effectLst>
                  <a:outerShdw blurRad="38100" dist="38100" dir="2700000" algn="tl">
                    <a:srgbClr val="000000">
                      <a:alpha val="43137"/>
                    </a:srgbClr>
                  </a:outerShdw>
                </a:effectLst>
              </a:rPr>
              <a:t> </a:t>
            </a:r>
            <a:endParaRPr lang="en-CA" sz="1400" spc="300" dirty="0">
              <a:solidFill>
                <a:schemeClr val="bg1"/>
              </a:solidFill>
              <a:effectLst>
                <a:outerShdw blurRad="38100" dist="38100" dir="2700000" algn="tl">
                  <a:srgbClr val="000000">
                    <a:alpha val="43137"/>
                  </a:srgbClr>
                </a:outerShdw>
              </a:effectLst>
            </a:endParaRPr>
          </a:p>
        </p:txBody>
      </p:sp>
      <p:sp>
        <p:nvSpPr>
          <p:cNvPr id="10" name="Rectangle 9">
            <a:extLst>
              <a:ext uri="{FF2B5EF4-FFF2-40B4-BE49-F238E27FC236}">
                <a16:creationId xmlns:a16="http://schemas.microsoft.com/office/drawing/2014/main" id="{E2F5EDB1-E927-4F80-ACE4-83824ABF6340}"/>
              </a:ext>
            </a:extLst>
          </p:cNvPr>
          <p:cNvSpPr/>
          <p:nvPr/>
        </p:nvSpPr>
        <p:spPr>
          <a:xfrm>
            <a:off x="0" y="1755006"/>
            <a:ext cx="9144000" cy="923330"/>
          </a:xfrm>
          <a:prstGeom prst="rect">
            <a:avLst/>
          </a:prstGeom>
        </p:spPr>
        <p:txBody>
          <a:bodyPr wrap="square">
            <a:spAutoFit/>
          </a:bodyPr>
          <a:lstStyle/>
          <a:p>
            <a:pPr algn="ctr"/>
            <a:r>
              <a:rPr lang="en-CA" b="1" spc="300" dirty="0"/>
              <a:t>STUDY OBJECTIVE</a:t>
            </a:r>
          </a:p>
          <a:p>
            <a:pPr algn="ctr"/>
            <a:r>
              <a:rPr lang="en-US" sz="1200" spc="300" dirty="0"/>
              <a:t>Compare the accuracy of the Orpyx </a:t>
            </a:r>
            <a:r>
              <a:rPr lang="en-US" sz="1200" spc="300" dirty="0" err="1"/>
              <a:t>LogR</a:t>
            </a:r>
            <a:r>
              <a:rPr lang="en-US" sz="1200" spc="300" dirty="0"/>
              <a:t> Gen 2 prototype to the well-established </a:t>
            </a:r>
            <a:r>
              <a:rPr lang="en-US" sz="1200" spc="300" dirty="0" err="1"/>
              <a:t>Pedar</a:t>
            </a:r>
            <a:r>
              <a:rPr lang="en-US" sz="1200" spc="300" dirty="0"/>
              <a:t> System (Novel, Germany) and a Kistler force plate (Kistler Group, Switzerland) with respect to several biomechanical variables</a:t>
            </a:r>
            <a:endParaRPr lang="en-CA" sz="1200" spc="300" dirty="0"/>
          </a:p>
        </p:txBody>
      </p:sp>
      <p:sp>
        <p:nvSpPr>
          <p:cNvPr id="4" name="Rectangle 3">
            <a:extLst>
              <a:ext uri="{FF2B5EF4-FFF2-40B4-BE49-F238E27FC236}">
                <a16:creationId xmlns:a16="http://schemas.microsoft.com/office/drawing/2014/main" id="{CAEFAA37-69FE-4122-9EBD-AB8E0DF24942}"/>
              </a:ext>
            </a:extLst>
          </p:cNvPr>
          <p:cNvSpPr/>
          <p:nvPr/>
        </p:nvSpPr>
        <p:spPr>
          <a:xfrm>
            <a:off x="0" y="0"/>
            <a:ext cx="9144000" cy="504000"/>
          </a:xfrm>
          <a:prstGeom prst="rect">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b="1" spc="300" dirty="0">
                <a:solidFill>
                  <a:schemeClr val="bg1"/>
                </a:solidFill>
              </a:rPr>
              <a:t>INDUSTRY PARTNER- Orpyx Medical Technologies Inc.</a:t>
            </a:r>
            <a:endParaRPr lang="en-CA" sz="1400" spc="300" dirty="0">
              <a:solidFill>
                <a:schemeClr val="bg1"/>
              </a:solidFill>
            </a:endParaRPr>
          </a:p>
        </p:txBody>
      </p:sp>
      <p:sp>
        <p:nvSpPr>
          <p:cNvPr id="15" name="Rectangle 14">
            <a:extLst>
              <a:ext uri="{FF2B5EF4-FFF2-40B4-BE49-F238E27FC236}">
                <a16:creationId xmlns:a16="http://schemas.microsoft.com/office/drawing/2014/main" id="{5106D4DC-53A4-4AFB-823E-BCAA5744493B}"/>
              </a:ext>
            </a:extLst>
          </p:cNvPr>
          <p:cNvSpPr/>
          <p:nvPr/>
        </p:nvSpPr>
        <p:spPr>
          <a:xfrm>
            <a:off x="1872000" y="2784287"/>
            <a:ext cx="5400000" cy="72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 name="Rectangle 16">
            <a:extLst>
              <a:ext uri="{FF2B5EF4-FFF2-40B4-BE49-F238E27FC236}">
                <a16:creationId xmlns:a16="http://schemas.microsoft.com/office/drawing/2014/main" id="{EEB14FCA-6B15-441C-A850-353044F51EF3}"/>
              </a:ext>
            </a:extLst>
          </p:cNvPr>
          <p:cNvSpPr/>
          <p:nvPr/>
        </p:nvSpPr>
        <p:spPr>
          <a:xfrm>
            <a:off x="1872000" y="3738395"/>
            <a:ext cx="5400000" cy="72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 name="Rectangle 18">
            <a:extLst>
              <a:ext uri="{FF2B5EF4-FFF2-40B4-BE49-F238E27FC236}">
                <a16:creationId xmlns:a16="http://schemas.microsoft.com/office/drawing/2014/main" id="{6FA0B2A8-E986-47BE-87BB-CB734E30970D}"/>
              </a:ext>
            </a:extLst>
          </p:cNvPr>
          <p:cNvSpPr/>
          <p:nvPr/>
        </p:nvSpPr>
        <p:spPr>
          <a:xfrm>
            <a:off x="0" y="3849717"/>
            <a:ext cx="9144000" cy="738664"/>
          </a:xfrm>
          <a:prstGeom prst="rect">
            <a:avLst/>
          </a:prstGeom>
        </p:spPr>
        <p:txBody>
          <a:bodyPr wrap="square">
            <a:spAutoFit/>
          </a:bodyPr>
          <a:lstStyle/>
          <a:p>
            <a:pPr algn="ctr"/>
            <a:r>
              <a:rPr lang="en-CA" b="1" spc="300" dirty="0"/>
              <a:t>RESULTS ABSTRACT</a:t>
            </a:r>
            <a:r>
              <a:rPr lang="en-CA" spc="300" baseline="30000" dirty="0"/>
              <a:t>*</a:t>
            </a:r>
          </a:p>
          <a:p>
            <a:pPr algn="ctr"/>
            <a:r>
              <a:rPr lang="en-US" sz="1200" spc="300" dirty="0"/>
              <a:t>Comparable center of pressure trajectories and ground reaction forces were similar among the different tested systems</a:t>
            </a:r>
            <a:endParaRPr lang="en-CA" sz="1200" i="1" spc="300" dirty="0"/>
          </a:p>
        </p:txBody>
      </p:sp>
      <p:sp>
        <p:nvSpPr>
          <p:cNvPr id="12" name="Rectangle 11">
            <a:extLst>
              <a:ext uri="{FF2B5EF4-FFF2-40B4-BE49-F238E27FC236}">
                <a16:creationId xmlns:a16="http://schemas.microsoft.com/office/drawing/2014/main" id="{745F3A23-628F-4028-9BE6-1B83EBC136B6}"/>
              </a:ext>
            </a:extLst>
          </p:cNvPr>
          <p:cNvSpPr/>
          <p:nvPr/>
        </p:nvSpPr>
        <p:spPr>
          <a:xfrm>
            <a:off x="0" y="4790896"/>
            <a:ext cx="9144000" cy="215444"/>
          </a:xfrm>
          <a:prstGeom prst="rect">
            <a:avLst/>
          </a:prstGeom>
        </p:spPr>
        <p:txBody>
          <a:bodyPr wrap="square">
            <a:spAutoFit/>
          </a:bodyPr>
          <a:lstStyle/>
          <a:p>
            <a:pPr algn="ctr"/>
            <a:r>
              <a:rPr lang="en-US" sz="800" spc="300" dirty="0"/>
              <a:t>*Due to privacy restrictions, full disclosure of the study’s conclusions is not permitted</a:t>
            </a:r>
            <a:endParaRPr lang="en-CA" sz="800" dirty="0"/>
          </a:p>
        </p:txBody>
      </p:sp>
      <p:sp>
        <p:nvSpPr>
          <p:cNvPr id="11" name="Rectangle 10">
            <a:extLst>
              <a:ext uri="{FF2B5EF4-FFF2-40B4-BE49-F238E27FC236}">
                <a16:creationId xmlns:a16="http://schemas.microsoft.com/office/drawing/2014/main" id="{14622B54-922A-4DDD-B9A5-1AA649CA88F8}"/>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Tree>
    <p:extLst>
      <p:ext uri="{BB962C8B-B14F-4D97-AF65-F5344CB8AC3E}">
        <p14:creationId xmlns:p14="http://schemas.microsoft.com/office/powerpoint/2010/main" val="412260734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3B4413F8-0248-4774-B8D3-47CC18A0391D}"/>
              </a:ext>
            </a:extLst>
          </p:cNvPr>
          <p:cNvSpPr/>
          <p:nvPr/>
        </p:nvSpPr>
        <p:spPr>
          <a:xfrm>
            <a:off x="0" y="2767017"/>
            <a:ext cx="9144000" cy="923330"/>
          </a:xfrm>
          <a:prstGeom prst="rect">
            <a:avLst/>
          </a:prstGeom>
        </p:spPr>
        <p:txBody>
          <a:bodyPr wrap="square">
            <a:spAutoFit/>
          </a:bodyPr>
          <a:lstStyle/>
          <a:p>
            <a:pPr algn="ctr"/>
            <a:r>
              <a:rPr lang="en-CA" b="1" spc="300" dirty="0"/>
              <a:t>VARIABLES OF INTEREST</a:t>
            </a:r>
          </a:p>
          <a:p>
            <a:pPr algn="ctr"/>
            <a:r>
              <a:rPr lang="en-US" sz="1200" spc="300" dirty="0"/>
              <a:t>The following variables were collected and compared with a control condition:</a:t>
            </a:r>
          </a:p>
          <a:p>
            <a:pPr algn="ctr"/>
            <a:r>
              <a:rPr lang="en-US" sz="1200" i="1" spc="300" dirty="0"/>
              <a:t>Perceived fatigue level | Subjective comfort | EMG activity in the quad and calf muscles Foot trajectory | Arch morphology | Plantar pressure distribution</a:t>
            </a:r>
            <a:endParaRPr lang="en-CA" sz="1200" i="1" spc="300" dirty="0"/>
          </a:p>
        </p:txBody>
      </p:sp>
      <p:sp>
        <p:nvSpPr>
          <p:cNvPr id="13" name="Rectangle 12">
            <a:extLst>
              <a:ext uri="{FF2B5EF4-FFF2-40B4-BE49-F238E27FC236}">
                <a16:creationId xmlns:a16="http://schemas.microsoft.com/office/drawing/2014/main" id="{422DF9B9-6595-4921-9150-E45621AF16ED}"/>
              </a:ext>
            </a:extLst>
          </p:cNvPr>
          <p:cNvSpPr/>
          <p:nvPr/>
        </p:nvSpPr>
        <p:spPr>
          <a:xfrm>
            <a:off x="-25061" y="621033"/>
            <a:ext cx="9194122" cy="925200"/>
          </a:xfrm>
          <a:prstGeom prst="rect">
            <a:avLst/>
          </a:prstGeom>
          <a:solidFill>
            <a:srgbClr val="00B0F0"/>
          </a:solidFill>
          <a:ln w="19050">
            <a:solidFill>
              <a:schemeClr val="tx1">
                <a:lumMod val="95000"/>
                <a:lumOff val="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b="1" spc="300" dirty="0">
                <a:solidFill>
                  <a:schemeClr val="bg1"/>
                </a:solidFill>
                <a:effectLst>
                  <a:outerShdw blurRad="38100" dist="38100" dir="2700000" algn="tl">
                    <a:srgbClr val="000000">
                      <a:alpha val="43137"/>
                    </a:srgbClr>
                  </a:outerShdw>
                </a:effectLst>
              </a:rPr>
              <a:t>BACKGROUND- </a:t>
            </a:r>
            <a:r>
              <a:rPr lang="en-US" spc="300" dirty="0">
                <a:effectLst>
                  <a:outerShdw blurRad="38100" dist="38100" dir="2700000" algn="tl">
                    <a:srgbClr val="000000">
                      <a:alpha val="43137"/>
                    </a:srgbClr>
                  </a:outerShdw>
                </a:effectLst>
              </a:rPr>
              <a:t>Dr. Scholl's</a:t>
            </a:r>
            <a:r>
              <a:rPr lang="en-CA" b="1" spc="300" dirty="0">
                <a:solidFill>
                  <a:schemeClr val="bg1"/>
                </a:solidFill>
                <a:effectLst>
                  <a:outerShdw blurRad="38100" dist="38100" dir="2700000" algn="tl">
                    <a:srgbClr val="000000">
                      <a:alpha val="43137"/>
                    </a:srgbClr>
                  </a:outerShdw>
                </a:effectLst>
                <a:sym typeface="Symbol" panose="05050102010706020507" pitchFamily="18" charset="2"/>
              </a:rPr>
              <a:t></a:t>
            </a:r>
            <a:r>
              <a:rPr lang="en-US" spc="300" dirty="0">
                <a:effectLst>
                  <a:outerShdw blurRad="38100" dist="38100" dir="2700000" algn="tl">
                    <a:srgbClr val="000000">
                      <a:alpha val="43137"/>
                    </a:srgbClr>
                  </a:outerShdw>
                </a:effectLst>
              </a:rPr>
              <a:t> is a footwear and orthopedic foot care brand</a:t>
            </a:r>
            <a:r>
              <a:rPr lang="en-CA" b="1" spc="300" dirty="0">
                <a:solidFill>
                  <a:schemeClr val="bg1"/>
                </a:solidFill>
                <a:effectLst>
                  <a:outerShdw blurRad="38100" dist="38100" dir="2700000" algn="tl">
                    <a:srgbClr val="000000">
                      <a:alpha val="43137"/>
                    </a:srgbClr>
                  </a:outerShdw>
                </a:effectLst>
              </a:rPr>
              <a:t> </a:t>
            </a:r>
            <a:r>
              <a:rPr lang="en-CA" spc="300" dirty="0">
                <a:solidFill>
                  <a:schemeClr val="bg1"/>
                </a:solidFill>
                <a:effectLst>
                  <a:outerShdw blurRad="38100" dist="38100" dir="2700000" algn="tl">
                    <a:srgbClr val="000000">
                      <a:alpha val="43137"/>
                    </a:srgbClr>
                  </a:outerShdw>
                </a:effectLst>
              </a:rPr>
              <a:t>who recently introduced the concept of self-selected customized orthotics in the market</a:t>
            </a:r>
            <a:endParaRPr lang="en-CA" sz="1400" spc="300" dirty="0">
              <a:solidFill>
                <a:schemeClr val="bg1"/>
              </a:solidFill>
              <a:effectLst>
                <a:outerShdw blurRad="38100" dist="38100" dir="2700000" algn="tl">
                  <a:srgbClr val="000000">
                    <a:alpha val="43137"/>
                  </a:srgbClr>
                </a:outerShdw>
              </a:effectLst>
            </a:endParaRPr>
          </a:p>
        </p:txBody>
      </p:sp>
      <p:sp>
        <p:nvSpPr>
          <p:cNvPr id="10" name="Rectangle 9">
            <a:extLst>
              <a:ext uri="{FF2B5EF4-FFF2-40B4-BE49-F238E27FC236}">
                <a16:creationId xmlns:a16="http://schemas.microsoft.com/office/drawing/2014/main" id="{E2F5EDB1-E927-4F80-ACE4-83824ABF6340}"/>
              </a:ext>
            </a:extLst>
          </p:cNvPr>
          <p:cNvSpPr/>
          <p:nvPr/>
        </p:nvSpPr>
        <p:spPr>
          <a:xfrm>
            <a:off x="0" y="1626414"/>
            <a:ext cx="9144000" cy="923330"/>
          </a:xfrm>
          <a:prstGeom prst="rect">
            <a:avLst/>
          </a:prstGeom>
        </p:spPr>
        <p:txBody>
          <a:bodyPr wrap="square">
            <a:spAutoFit/>
          </a:bodyPr>
          <a:lstStyle/>
          <a:p>
            <a:pPr algn="ctr"/>
            <a:r>
              <a:rPr lang="en-CA" b="1" spc="300" dirty="0"/>
              <a:t>STUDY OBJECTIVE</a:t>
            </a:r>
          </a:p>
          <a:p>
            <a:pPr algn="ctr"/>
            <a:r>
              <a:rPr lang="en-US" sz="1200" spc="300" dirty="0"/>
              <a:t>Three distinct studies were performed over a year-long project to quantify the impact of self-selected customized orthotics on the legs and feet during long periods of standing, as well as during regular and uphill power walking</a:t>
            </a:r>
            <a:endParaRPr lang="en-CA" sz="1200" spc="300" dirty="0"/>
          </a:p>
        </p:txBody>
      </p:sp>
      <p:sp>
        <p:nvSpPr>
          <p:cNvPr id="4" name="Rectangle 3">
            <a:extLst>
              <a:ext uri="{FF2B5EF4-FFF2-40B4-BE49-F238E27FC236}">
                <a16:creationId xmlns:a16="http://schemas.microsoft.com/office/drawing/2014/main" id="{CAEFAA37-69FE-4122-9EBD-AB8E0DF24942}"/>
              </a:ext>
            </a:extLst>
          </p:cNvPr>
          <p:cNvSpPr/>
          <p:nvPr/>
        </p:nvSpPr>
        <p:spPr>
          <a:xfrm>
            <a:off x="0" y="0"/>
            <a:ext cx="9144000" cy="504000"/>
          </a:xfrm>
          <a:prstGeom prst="rect">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b="1" spc="300" dirty="0">
                <a:solidFill>
                  <a:schemeClr val="bg1"/>
                </a:solidFill>
              </a:rPr>
              <a:t>INDUSTRY PARTNER- Dr. Scholl’s</a:t>
            </a:r>
            <a:r>
              <a:rPr lang="en-CA" b="1" spc="300" dirty="0">
                <a:solidFill>
                  <a:schemeClr val="bg1"/>
                </a:solidFill>
                <a:sym typeface="Symbol" panose="05050102010706020507" pitchFamily="18" charset="2"/>
              </a:rPr>
              <a:t></a:t>
            </a:r>
            <a:endParaRPr lang="en-CA" sz="1400" spc="300" dirty="0">
              <a:solidFill>
                <a:schemeClr val="bg1"/>
              </a:solidFill>
            </a:endParaRPr>
          </a:p>
        </p:txBody>
      </p:sp>
      <p:sp>
        <p:nvSpPr>
          <p:cNvPr id="15" name="Rectangle 14">
            <a:extLst>
              <a:ext uri="{FF2B5EF4-FFF2-40B4-BE49-F238E27FC236}">
                <a16:creationId xmlns:a16="http://schemas.microsoft.com/office/drawing/2014/main" id="{5106D4DC-53A4-4AFB-823E-BCAA5744493B}"/>
              </a:ext>
            </a:extLst>
          </p:cNvPr>
          <p:cNvSpPr/>
          <p:nvPr/>
        </p:nvSpPr>
        <p:spPr>
          <a:xfrm>
            <a:off x="1872000" y="2655695"/>
            <a:ext cx="5400000" cy="72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 name="Rectangle 16">
            <a:extLst>
              <a:ext uri="{FF2B5EF4-FFF2-40B4-BE49-F238E27FC236}">
                <a16:creationId xmlns:a16="http://schemas.microsoft.com/office/drawing/2014/main" id="{EEB14FCA-6B15-441C-A850-353044F51EF3}"/>
              </a:ext>
            </a:extLst>
          </p:cNvPr>
          <p:cNvSpPr/>
          <p:nvPr/>
        </p:nvSpPr>
        <p:spPr>
          <a:xfrm>
            <a:off x="1872000" y="3794469"/>
            <a:ext cx="5400000" cy="72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 name="Rectangle 18">
            <a:extLst>
              <a:ext uri="{FF2B5EF4-FFF2-40B4-BE49-F238E27FC236}">
                <a16:creationId xmlns:a16="http://schemas.microsoft.com/office/drawing/2014/main" id="{6FA0B2A8-E986-47BE-87BB-CB734E30970D}"/>
              </a:ext>
            </a:extLst>
          </p:cNvPr>
          <p:cNvSpPr/>
          <p:nvPr/>
        </p:nvSpPr>
        <p:spPr>
          <a:xfrm>
            <a:off x="0" y="3812318"/>
            <a:ext cx="9144000" cy="923330"/>
          </a:xfrm>
          <a:prstGeom prst="rect">
            <a:avLst/>
          </a:prstGeom>
        </p:spPr>
        <p:txBody>
          <a:bodyPr wrap="square">
            <a:spAutoFit/>
          </a:bodyPr>
          <a:lstStyle/>
          <a:p>
            <a:pPr algn="ctr"/>
            <a:r>
              <a:rPr lang="en-CA" b="1" spc="300" dirty="0"/>
              <a:t>RESULTS ABSTRACT</a:t>
            </a:r>
            <a:r>
              <a:rPr lang="en-CA" spc="300" baseline="30000" dirty="0"/>
              <a:t>*</a:t>
            </a:r>
          </a:p>
          <a:p>
            <a:pPr algn="ctr"/>
            <a:r>
              <a:rPr lang="en-US" sz="1200" spc="300" dirty="0"/>
              <a:t>The results of this study indicate some potential benefits regarding the use of</a:t>
            </a:r>
          </a:p>
          <a:p>
            <a:pPr algn="ctr"/>
            <a:r>
              <a:rPr lang="en-US" sz="1200" spc="300" dirty="0"/>
              <a:t>self-selected customized orthotics with respect to lower limb biomechanics</a:t>
            </a:r>
          </a:p>
          <a:p>
            <a:pPr algn="ctr"/>
            <a:r>
              <a:rPr lang="en-US" sz="1200" spc="300" dirty="0"/>
              <a:t>and perceived fatigue </a:t>
            </a:r>
            <a:endParaRPr lang="en-CA" sz="1200" i="1" spc="300" dirty="0"/>
          </a:p>
        </p:txBody>
      </p:sp>
      <p:sp>
        <p:nvSpPr>
          <p:cNvPr id="12" name="Rectangle 11">
            <a:extLst>
              <a:ext uri="{FF2B5EF4-FFF2-40B4-BE49-F238E27FC236}">
                <a16:creationId xmlns:a16="http://schemas.microsoft.com/office/drawing/2014/main" id="{745F3A23-628F-4028-9BE6-1B83EBC136B6}"/>
              </a:ext>
            </a:extLst>
          </p:cNvPr>
          <p:cNvSpPr/>
          <p:nvPr/>
        </p:nvSpPr>
        <p:spPr>
          <a:xfrm>
            <a:off x="0" y="4790896"/>
            <a:ext cx="9144000" cy="215444"/>
          </a:xfrm>
          <a:prstGeom prst="rect">
            <a:avLst/>
          </a:prstGeom>
        </p:spPr>
        <p:txBody>
          <a:bodyPr wrap="square">
            <a:spAutoFit/>
          </a:bodyPr>
          <a:lstStyle/>
          <a:p>
            <a:pPr algn="ctr"/>
            <a:r>
              <a:rPr lang="en-US" sz="800" spc="300" dirty="0"/>
              <a:t>*Due to privacy restrictions, full disclosure of the study’s conclusions is not permitted</a:t>
            </a:r>
            <a:endParaRPr lang="en-CA" sz="800" dirty="0"/>
          </a:p>
        </p:txBody>
      </p:sp>
      <p:sp>
        <p:nvSpPr>
          <p:cNvPr id="11" name="Rectangle 10">
            <a:extLst>
              <a:ext uri="{FF2B5EF4-FFF2-40B4-BE49-F238E27FC236}">
                <a16:creationId xmlns:a16="http://schemas.microsoft.com/office/drawing/2014/main" id="{1BE658D8-B1E9-422C-8DBA-9B6F1F89E374}"/>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Tree>
    <p:extLst>
      <p:ext uri="{BB962C8B-B14F-4D97-AF65-F5344CB8AC3E}">
        <p14:creationId xmlns:p14="http://schemas.microsoft.com/office/powerpoint/2010/main" val="106686235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A5DBEF2-4697-4EA8-81BB-D238B3D1FE7A}"/>
              </a:ext>
            </a:extLst>
          </p:cNvPr>
          <p:cNvSpPr/>
          <p:nvPr/>
        </p:nvSpPr>
        <p:spPr>
          <a:xfrm>
            <a:off x="-111516" y="1833881"/>
            <a:ext cx="9360000" cy="504000"/>
          </a:xfrm>
          <a:prstGeom prst="rect">
            <a:avLst/>
          </a:prstGeom>
          <a:solidFill>
            <a:srgbClr val="00B0F0"/>
          </a:solidFill>
          <a:ln w="19050">
            <a:solidFill>
              <a:schemeClr val="tx1">
                <a:lumMod val="95000"/>
                <a:lumOff val="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b="1" spc="300" dirty="0">
                <a:solidFill>
                  <a:schemeClr val="bg1"/>
                </a:solidFill>
                <a:effectLst>
                  <a:outerShdw blurRad="38100" dist="38100" dir="2700000" algn="tl">
                    <a:srgbClr val="000000">
                      <a:alpha val="43137"/>
                    </a:srgbClr>
                  </a:outerShdw>
                </a:effectLst>
              </a:rPr>
              <a:t>CONTENT PREVIEW</a:t>
            </a:r>
          </a:p>
          <a:p>
            <a:pPr algn="ctr"/>
            <a:r>
              <a:rPr lang="en-US" sz="1400" spc="300" dirty="0">
                <a:solidFill>
                  <a:schemeClr val="bg1"/>
                </a:solidFill>
                <a:effectLst>
                  <a:outerShdw blurRad="38100" dist="38100" dir="2700000" algn="tl">
                    <a:srgbClr val="000000">
                      <a:alpha val="43137"/>
                    </a:srgbClr>
                  </a:outerShdw>
                </a:effectLst>
              </a:rPr>
              <a:t>(additional content constantly being developed)</a:t>
            </a:r>
            <a:endParaRPr lang="en-CA" sz="1400" spc="300" dirty="0">
              <a:solidFill>
                <a:schemeClr val="bg1"/>
              </a:solidFill>
              <a:effectLst>
                <a:outerShdw blurRad="38100" dist="38100" dir="2700000" algn="tl">
                  <a:srgbClr val="000000">
                    <a:alpha val="43137"/>
                  </a:srgbClr>
                </a:outerShdw>
              </a:effectLst>
            </a:endParaRPr>
          </a:p>
        </p:txBody>
      </p:sp>
      <p:sp>
        <p:nvSpPr>
          <p:cNvPr id="4" name="Rectangle 3">
            <a:extLst>
              <a:ext uri="{FF2B5EF4-FFF2-40B4-BE49-F238E27FC236}">
                <a16:creationId xmlns:a16="http://schemas.microsoft.com/office/drawing/2014/main" id="{CAEFAA37-69FE-4122-9EBD-AB8E0DF24942}"/>
              </a:ext>
            </a:extLst>
          </p:cNvPr>
          <p:cNvSpPr/>
          <p:nvPr/>
        </p:nvSpPr>
        <p:spPr>
          <a:xfrm>
            <a:off x="0" y="0"/>
            <a:ext cx="9144000" cy="720000"/>
          </a:xfrm>
          <a:prstGeom prst="rect">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2800" b="1" spc="300" dirty="0">
                <a:solidFill>
                  <a:schemeClr val="bg1"/>
                </a:solidFill>
                <a:latin typeface="Verdana" panose="020B0604030504040204" pitchFamily="34" charset="0"/>
                <a:ea typeface="Verdana" panose="020B0604030504040204" pitchFamily="34" charset="0"/>
              </a:rPr>
              <a:t>3D TRANSFORMATIONS TOOLBOX</a:t>
            </a:r>
            <a:endParaRPr lang="en-CA" sz="2000" spc="300" dirty="0">
              <a:solidFill>
                <a:schemeClr val="bg1"/>
              </a:solidFill>
              <a:latin typeface="Verdana" panose="020B0604030504040204" pitchFamily="34" charset="0"/>
              <a:ea typeface="Verdana" panose="020B0604030504040204" pitchFamily="34" charset="0"/>
            </a:endParaRPr>
          </a:p>
        </p:txBody>
      </p:sp>
      <p:sp>
        <p:nvSpPr>
          <p:cNvPr id="2" name="Rectangle 1">
            <a:extLst>
              <a:ext uri="{FF2B5EF4-FFF2-40B4-BE49-F238E27FC236}">
                <a16:creationId xmlns:a16="http://schemas.microsoft.com/office/drawing/2014/main" id="{9928CDF8-0608-4BF7-87E2-D05F963DDDCD}"/>
              </a:ext>
            </a:extLst>
          </p:cNvPr>
          <p:cNvSpPr/>
          <p:nvPr/>
        </p:nvSpPr>
        <p:spPr>
          <a:xfrm>
            <a:off x="-1437" y="836756"/>
            <a:ext cx="9139842" cy="880369"/>
          </a:xfrm>
          <a:prstGeom prst="rect">
            <a:avLst/>
          </a:prstGeom>
        </p:spPr>
        <p:txBody>
          <a:bodyPr wrap="square">
            <a:spAutoFit/>
          </a:bodyPr>
          <a:lstStyle/>
          <a:p>
            <a:pPr algn="ctr">
              <a:lnSpc>
                <a:spcPct val="150000"/>
              </a:lnSpc>
            </a:pPr>
            <a:r>
              <a:rPr lang="en-US" spc="300" dirty="0"/>
              <a:t>This toolbox includes a few custom python codes enabling</a:t>
            </a:r>
          </a:p>
          <a:p>
            <a:pPr algn="ctr">
              <a:lnSpc>
                <a:spcPct val="150000"/>
              </a:lnSpc>
            </a:pPr>
            <a:r>
              <a:rPr lang="en-US" spc="300" dirty="0"/>
              <a:t>essential operations and transformations on 3D objects</a:t>
            </a:r>
            <a:endParaRPr lang="en-CA" spc="300" dirty="0"/>
          </a:p>
        </p:txBody>
      </p:sp>
      <p:graphicFrame>
        <p:nvGraphicFramePr>
          <p:cNvPr id="3" name="Table 2">
            <a:extLst>
              <a:ext uri="{FF2B5EF4-FFF2-40B4-BE49-F238E27FC236}">
                <a16:creationId xmlns:a16="http://schemas.microsoft.com/office/drawing/2014/main" id="{8F90BDA9-88E2-46A3-A9D1-5849E4943526}"/>
              </a:ext>
            </a:extLst>
          </p:cNvPr>
          <p:cNvGraphicFramePr>
            <a:graphicFrameLocks noGrp="1"/>
          </p:cNvGraphicFramePr>
          <p:nvPr>
            <p:extLst>
              <p:ext uri="{D42A27DB-BD31-4B8C-83A1-F6EECF244321}">
                <p14:modId xmlns:p14="http://schemas.microsoft.com/office/powerpoint/2010/main" val="1445135189"/>
              </p:ext>
            </p:extLst>
          </p:nvPr>
        </p:nvGraphicFramePr>
        <p:xfrm>
          <a:off x="0" y="2561780"/>
          <a:ext cx="9144000" cy="2016000"/>
        </p:xfrm>
        <a:graphic>
          <a:graphicData uri="http://schemas.openxmlformats.org/drawingml/2006/table">
            <a:tbl>
              <a:tblPr firstRow="1" bandRow="1">
                <a:tableStyleId>{5C22544A-7EE6-4342-B048-85BDC9FD1C3A}</a:tableStyleId>
              </a:tblPr>
              <a:tblGrid>
                <a:gridCol w="2986088">
                  <a:extLst>
                    <a:ext uri="{9D8B030D-6E8A-4147-A177-3AD203B41FA5}">
                      <a16:colId xmlns:a16="http://schemas.microsoft.com/office/drawing/2014/main" val="2283147218"/>
                    </a:ext>
                  </a:extLst>
                </a:gridCol>
                <a:gridCol w="6157912">
                  <a:extLst>
                    <a:ext uri="{9D8B030D-6E8A-4147-A177-3AD203B41FA5}">
                      <a16:colId xmlns:a16="http://schemas.microsoft.com/office/drawing/2014/main" val="239538589"/>
                    </a:ext>
                  </a:extLst>
                </a:gridCol>
              </a:tblGrid>
              <a:tr h="504000">
                <a:tc>
                  <a:txBody>
                    <a:bodyPr/>
                    <a:lstStyle/>
                    <a:p>
                      <a:pPr algn="r"/>
                      <a:r>
                        <a:rPr lang="en-US" spc="0" dirty="0">
                          <a:solidFill>
                            <a:schemeClr val="tx1"/>
                          </a:solidFill>
                        </a:rPr>
                        <a:t>Transformations between coordinate systems</a:t>
                      </a:r>
                      <a:endParaRPr lang="en-CA" spc="0" dirty="0">
                        <a:solidFill>
                          <a:schemeClr val="tx1"/>
                        </a:solidFill>
                      </a:endParaRPr>
                    </a:p>
                  </a:txBody>
                  <a:tcPr anchor="ctr">
                    <a:lnL w="12700" cmpd="sng">
                      <a:noFill/>
                    </a:lnL>
                    <a:lnR w="28575" cap="flat" cmpd="sng" algn="ctr">
                      <a:solidFill>
                        <a:schemeClr val="tx1"/>
                      </a:solidFill>
                      <a:prstDash val="solid"/>
                      <a:round/>
                      <a:headEnd type="none" w="med" len="med"/>
                      <a:tailEnd type="none" w="med" len="med"/>
                    </a:lnR>
                    <a:lnT w="28575"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spc="0" dirty="0">
                          <a:solidFill>
                            <a:schemeClr val="tx1"/>
                          </a:solidFill>
                        </a:rPr>
                        <a:t>Calculates the rotation and translation matrices </a:t>
                      </a:r>
                      <a:r>
                        <a:rPr lang="en-US" b="0" spc="0" baseline="0" dirty="0">
                          <a:solidFill>
                            <a:schemeClr val="tx1"/>
                          </a:solidFill>
                        </a:rPr>
                        <a:t>allowing</a:t>
                      </a:r>
                      <a:r>
                        <a:rPr lang="en-US" b="0" spc="0" dirty="0">
                          <a:solidFill>
                            <a:schemeClr val="tx1"/>
                          </a:solidFill>
                        </a:rPr>
                        <a:t> the transformations of a data set from a global to a local coordinate system (and vice versa)</a:t>
                      </a:r>
                      <a:endParaRPr lang="en-CA" b="0" spc="0" dirty="0">
                        <a:solidFill>
                          <a:schemeClr val="tx1"/>
                        </a:solidFill>
                      </a:endParaRPr>
                    </a:p>
                  </a:txBody>
                  <a:tcPr anchor="ctr">
                    <a:lnL w="28575" cap="flat" cmpd="sng" algn="ctr">
                      <a:solidFill>
                        <a:schemeClr val="tx1"/>
                      </a:solidFill>
                      <a:prstDash val="solid"/>
                      <a:round/>
                      <a:headEnd type="none" w="med" len="med"/>
                      <a:tailEnd type="none" w="med" len="med"/>
                    </a:lnL>
                    <a:lnR w="12700" cmpd="sng">
                      <a:noFill/>
                    </a:lnR>
                    <a:lnT w="28575"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7398831"/>
                  </a:ext>
                </a:extLst>
              </a:tr>
              <a:tr h="504000">
                <a:tc>
                  <a:txBody>
                    <a:bodyPr/>
                    <a:lstStyle/>
                    <a:p>
                      <a:pPr algn="r"/>
                      <a:r>
                        <a:rPr lang="en-CA" b="1" spc="0" dirty="0">
                          <a:solidFill>
                            <a:schemeClr val="tx1"/>
                          </a:solidFill>
                        </a:rPr>
                        <a:t>Find joint centers (motion capture)</a:t>
                      </a:r>
                    </a:p>
                  </a:txBody>
                  <a:tcPr anchor="ctr">
                    <a:lnL w="12700" cmpd="sng">
                      <a:noFill/>
                    </a:lnL>
                    <a:lnR w="28575"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spc="0" dirty="0">
                          <a:solidFill>
                            <a:schemeClr val="tx1"/>
                          </a:solidFill>
                        </a:rPr>
                        <a:t>Find the coordinates of a joint center using static and dynamic motion capture data (e.g. Vicon)</a:t>
                      </a:r>
                      <a:endParaRPr lang="en-CA" b="0" spc="0" dirty="0">
                        <a:solidFill>
                          <a:schemeClr val="tx1"/>
                        </a:solidFill>
                      </a:endParaRPr>
                    </a:p>
                  </a:txBody>
                  <a:tcPr anchor="ctr">
                    <a:lnL w="28575" cap="flat" cmpd="sng" algn="ctr">
                      <a:solidFill>
                        <a:schemeClr val="tx1"/>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55405007"/>
                  </a:ext>
                </a:extLst>
              </a:tr>
              <a:tr h="504000">
                <a:tc>
                  <a:txBody>
                    <a:bodyPr/>
                    <a:lstStyle/>
                    <a:p>
                      <a:pPr algn="r"/>
                      <a:r>
                        <a:rPr lang="en-CA" b="1" spc="0" dirty="0">
                          <a:solidFill>
                            <a:schemeClr val="tx1"/>
                          </a:solidFill>
                        </a:rPr>
                        <a:t>Nearest (Euclidean) neighbor</a:t>
                      </a:r>
                    </a:p>
                  </a:txBody>
                  <a:tcPr anchor="ctr">
                    <a:lnL w="12700" cmpd="sng">
                      <a:noFill/>
                    </a:lnL>
                    <a:lnR w="28575"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spc="0" dirty="0">
                          <a:solidFill>
                            <a:schemeClr val="tx1"/>
                          </a:solidFill>
                        </a:rPr>
                        <a:t>Find the nearest (Euclidean) neighbor between two data sets of points.</a:t>
                      </a:r>
                      <a:endParaRPr lang="en-CA" b="0" spc="0" dirty="0">
                        <a:solidFill>
                          <a:schemeClr val="tx1"/>
                        </a:solidFill>
                      </a:endParaRPr>
                    </a:p>
                  </a:txBody>
                  <a:tcPr anchor="ctr">
                    <a:lnL w="28575" cap="flat" cmpd="sng" algn="ctr">
                      <a:solidFill>
                        <a:schemeClr val="tx1"/>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18450591"/>
                  </a:ext>
                </a:extLst>
              </a:tr>
              <a:tr h="504000">
                <a:tc>
                  <a:txBody>
                    <a:bodyPr/>
                    <a:lstStyle/>
                    <a:p>
                      <a:pPr algn="r"/>
                      <a:r>
                        <a:rPr lang="en-CA" b="1" spc="0" dirty="0">
                          <a:solidFill>
                            <a:schemeClr val="tx1"/>
                          </a:solidFill>
                        </a:rPr>
                        <a:t>Iterative Closest Point (ICP)</a:t>
                      </a:r>
                    </a:p>
                  </a:txBody>
                  <a:tcPr anchor="ctr">
                    <a:lnL w="12700" cmpd="sng">
                      <a:noFill/>
                    </a:lnL>
                    <a:lnR w="28575"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spc="0" dirty="0">
                          <a:solidFill>
                            <a:schemeClr val="tx1"/>
                          </a:solidFill>
                        </a:rPr>
                        <a:t>Use an ICP method to find the best-fit transform that maps points A on to points B</a:t>
                      </a:r>
                      <a:endParaRPr lang="en-CA" b="0" spc="0" dirty="0">
                        <a:solidFill>
                          <a:schemeClr val="tx1"/>
                        </a:solidFill>
                      </a:endParaRPr>
                    </a:p>
                  </a:txBody>
                  <a:tcPr anchor="ctr">
                    <a:lnL w="28575" cap="flat" cmpd="sng" algn="ctr">
                      <a:solidFill>
                        <a:schemeClr val="tx1"/>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45220126"/>
                  </a:ext>
                </a:extLst>
              </a:tr>
            </a:tbl>
          </a:graphicData>
        </a:graphic>
      </p:graphicFrame>
      <p:sp>
        <p:nvSpPr>
          <p:cNvPr id="7" name="Rectangle 6">
            <a:extLst>
              <a:ext uri="{FF2B5EF4-FFF2-40B4-BE49-F238E27FC236}">
                <a16:creationId xmlns:a16="http://schemas.microsoft.com/office/drawing/2014/main" id="{D712AE4D-E2A7-4BA4-9E91-9D842F829718}"/>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Tree>
    <p:extLst>
      <p:ext uri="{BB962C8B-B14F-4D97-AF65-F5344CB8AC3E}">
        <p14:creationId xmlns:p14="http://schemas.microsoft.com/office/powerpoint/2010/main" val="142018512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AEFAA37-69FE-4122-9EBD-AB8E0DF24942}"/>
              </a:ext>
            </a:extLst>
          </p:cNvPr>
          <p:cNvSpPr/>
          <p:nvPr/>
        </p:nvSpPr>
        <p:spPr>
          <a:xfrm>
            <a:off x="0" y="0"/>
            <a:ext cx="9144000" cy="720000"/>
          </a:xfrm>
          <a:prstGeom prst="rect">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2800" b="1" spc="300" dirty="0">
                <a:solidFill>
                  <a:schemeClr val="bg1"/>
                </a:solidFill>
                <a:latin typeface="Verdana" panose="020B0604030504040204" pitchFamily="34" charset="0"/>
                <a:ea typeface="Verdana" panose="020B0604030504040204" pitchFamily="34" charset="0"/>
              </a:rPr>
              <a:t>SIGNAL PROCESSING TOOLBOX</a:t>
            </a:r>
            <a:endParaRPr lang="en-CA" sz="2000" spc="300" dirty="0">
              <a:solidFill>
                <a:schemeClr val="bg1"/>
              </a:solidFill>
              <a:latin typeface="Verdana" panose="020B0604030504040204" pitchFamily="34" charset="0"/>
              <a:ea typeface="Verdana" panose="020B0604030504040204" pitchFamily="34" charset="0"/>
            </a:endParaRPr>
          </a:p>
        </p:txBody>
      </p:sp>
      <p:sp>
        <p:nvSpPr>
          <p:cNvPr id="2" name="Rectangle 1">
            <a:extLst>
              <a:ext uri="{FF2B5EF4-FFF2-40B4-BE49-F238E27FC236}">
                <a16:creationId xmlns:a16="http://schemas.microsoft.com/office/drawing/2014/main" id="{9928CDF8-0608-4BF7-87E2-D05F963DDDCD}"/>
              </a:ext>
            </a:extLst>
          </p:cNvPr>
          <p:cNvSpPr/>
          <p:nvPr/>
        </p:nvSpPr>
        <p:spPr>
          <a:xfrm>
            <a:off x="-1437" y="836756"/>
            <a:ext cx="9139842" cy="880369"/>
          </a:xfrm>
          <a:prstGeom prst="rect">
            <a:avLst/>
          </a:prstGeom>
        </p:spPr>
        <p:txBody>
          <a:bodyPr wrap="square">
            <a:spAutoFit/>
          </a:bodyPr>
          <a:lstStyle/>
          <a:p>
            <a:pPr algn="ctr">
              <a:lnSpc>
                <a:spcPct val="150000"/>
              </a:lnSpc>
            </a:pPr>
            <a:r>
              <a:rPr lang="en-US" spc="300" dirty="0"/>
              <a:t>This toolbox includes a few custom </a:t>
            </a:r>
            <a:r>
              <a:rPr lang="en-US" spc="300" dirty="0" err="1"/>
              <a:t>Matlab</a:t>
            </a:r>
            <a:r>
              <a:rPr lang="en-US" spc="300" dirty="0"/>
              <a:t> and Python codes enabling essential signal processing operations</a:t>
            </a:r>
            <a:endParaRPr lang="en-CA" spc="300" dirty="0"/>
          </a:p>
        </p:txBody>
      </p:sp>
      <p:graphicFrame>
        <p:nvGraphicFramePr>
          <p:cNvPr id="3" name="Table 2">
            <a:extLst>
              <a:ext uri="{FF2B5EF4-FFF2-40B4-BE49-F238E27FC236}">
                <a16:creationId xmlns:a16="http://schemas.microsoft.com/office/drawing/2014/main" id="{8F90BDA9-88E2-46A3-A9D1-5849E4943526}"/>
              </a:ext>
            </a:extLst>
          </p:cNvPr>
          <p:cNvGraphicFramePr>
            <a:graphicFrameLocks noGrp="1"/>
          </p:cNvGraphicFramePr>
          <p:nvPr>
            <p:extLst>
              <p:ext uri="{D42A27DB-BD31-4B8C-83A1-F6EECF244321}">
                <p14:modId xmlns:p14="http://schemas.microsoft.com/office/powerpoint/2010/main" val="2374977493"/>
              </p:ext>
            </p:extLst>
          </p:nvPr>
        </p:nvGraphicFramePr>
        <p:xfrm>
          <a:off x="-5595" y="2571750"/>
          <a:ext cx="9144000" cy="2220660"/>
        </p:xfrm>
        <a:graphic>
          <a:graphicData uri="http://schemas.openxmlformats.org/drawingml/2006/table">
            <a:tbl>
              <a:tblPr firstRow="1" bandRow="1">
                <a:tableStyleId>{5C22544A-7EE6-4342-B048-85BDC9FD1C3A}</a:tableStyleId>
              </a:tblPr>
              <a:tblGrid>
                <a:gridCol w="2986088">
                  <a:extLst>
                    <a:ext uri="{9D8B030D-6E8A-4147-A177-3AD203B41FA5}">
                      <a16:colId xmlns:a16="http://schemas.microsoft.com/office/drawing/2014/main" val="2283147218"/>
                    </a:ext>
                  </a:extLst>
                </a:gridCol>
                <a:gridCol w="6157912">
                  <a:extLst>
                    <a:ext uri="{9D8B030D-6E8A-4147-A177-3AD203B41FA5}">
                      <a16:colId xmlns:a16="http://schemas.microsoft.com/office/drawing/2014/main" val="239538589"/>
                    </a:ext>
                  </a:extLst>
                </a:gridCol>
              </a:tblGrid>
              <a:tr h="504000">
                <a:tc>
                  <a:txBody>
                    <a:bodyPr/>
                    <a:lstStyle/>
                    <a:p>
                      <a:pPr algn="r"/>
                      <a:r>
                        <a:rPr lang="en-CA" spc="300" dirty="0">
                          <a:solidFill>
                            <a:schemeClr val="tx1"/>
                          </a:solidFill>
                        </a:rPr>
                        <a:t>Denoising</a:t>
                      </a:r>
                    </a:p>
                  </a:txBody>
                  <a:tcPr anchor="ctr">
                    <a:lnL w="12700" cmpd="sng">
                      <a:noFill/>
                    </a:lnL>
                    <a:lnR w="28575" cap="flat" cmpd="sng" algn="ctr">
                      <a:solidFill>
                        <a:schemeClr val="tx1"/>
                      </a:solidFill>
                      <a:prstDash val="solid"/>
                      <a:round/>
                      <a:headEnd type="none" w="med" len="med"/>
                      <a:tailEnd type="none" w="med" len="med"/>
                    </a:lnR>
                    <a:lnT w="28575"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spc="300" dirty="0">
                          <a:solidFill>
                            <a:schemeClr val="tx1"/>
                          </a:solidFill>
                        </a:rPr>
                        <a:t>Moving average, Gaussian and Median filter, Detrending, LSTM filter, TKEO and Z-scores</a:t>
                      </a:r>
                      <a:endParaRPr lang="en-CA" b="0" spc="300" dirty="0">
                        <a:solidFill>
                          <a:schemeClr val="tx1"/>
                        </a:solidFill>
                      </a:endParaRPr>
                    </a:p>
                  </a:txBody>
                  <a:tcPr anchor="ctr">
                    <a:lnL w="28575" cap="flat" cmpd="sng" algn="ctr">
                      <a:solidFill>
                        <a:schemeClr val="tx1"/>
                      </a:solidFill>
                      <a:prstDash val="solid"/>
                      <a:round/>
                      <a:headEnd type="none" w="med" len="med"/>
                      <a:tailEnd type="none" w="med" len="med"/>
                    </a:lnL>
                    <a:lnR w="12700" cmpd="sng">
                      <a:noFill/>
                    </a:lnR>
                    <a:lnT w="28575"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7398831"/>
                  </a:ext>
                </a:extLst>
              </a:tr>
              <a:tr h="504000">
                <a:tc>
                  <a:txBody>
                    <a:bodyPr/>
                    <a:lstStyle/>
                    <a:p>
                      <a:pPr algn="r"/>
                      <a:r>
                        <a:rPr lang="en-CA" b="1" spc="300" dirty="0">
                          <a:solidFill>
                            <a:schemeClr val="tx1"/>
                          </a:solidFill>
                        </a:rPr>
                        <a:t>Filtering and Spectral analysis</a:t>
                      </a:r>
                    </a:p>
                  </a:txBody>
                  <a:tcPr anchor="ctr">
                    <a:lnL w="12700" cmpd="sng">
                      <a:noFill/>
                    </a:lnL>
                    <a:lnR w="28575"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spc="300" dirty="0">
                          <a:solidFill>
                            <a:schemeClr val="tx1"/>
                          </a:solidFill>
                        </a:rPr>
                        <a:t>Linear-phase finite impulse response (FIR) filter, Welch method, Fast Fourier Transform (FFT)</a:t>
                      </a:r>
                      <a:endParaRPr lang="en-CA" b="0" spc="300" dirty="0">
                        <a:solidFill>
                          <a:schemeClr val="tx1"/>
                        </a:solidFill>
                      </a:endParaRPr>
                    </a:p>
                  </a:txBody>
                  <a:tcPr anchor="ctr">
                    <a:lnL w="28575" cap="flat" cmpd="sng" algn="ctr">
                      <a:solidFill>
                        <a:schemeClr val="tx1"/>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55405007"/>
                  </a:ext>
                </a:extLst>
              </a:tr>
              <a:tr h="504000">
                <a:tc>
                  <a:txBody>
                    <a:bodyPr/>
                    <a:lstStyle/>
                    <a:p>
                      <a:pPr algn="r"/>
                      <a:r>
                        <a:rPr lang="en-CA" b="1" spc="300" dirty="0">
                          <a:solidFill>
                            <a:schemeClr val="tx1"/>
                          </a:solidFill>
                        </a:rPr>
                        <a:t>Interpolation and Resampling</a:t>
                      </a:r>
                    </a:p>
                  </a:txBody>
                  <a:tcPr anchor="ctr">
                    <a:lnL w="12700" cmpd="sng">
                      <a:noFill/>
                    </a:lnL>
                    <a:lnR w="28575"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spc="300" dirty="0">
                          <a:solidFill>
                            <a:schemeClr val="tx1"/>
                          </a:solidFill>
                        </a:rPr>
                        <a:t>Cubic spline interpolation/resampling of time series, Data reshaping tool, </a:t>
                      </a:r>
                      <a:r>
                        <a:rPr lang="en-US" b="0" spc="300" dirty="0" err="1">
                          <a:solidFill>
                            <a:schemeClr val="tx1"/>
                          </a:solidFill>
                        </a:rPr>
                        <a:t>NaN</a:t>
                      </a:r>
                      <a:r>
                        <a:rPr lang="en-US" b="0" spc="300" dirty="0">
                          <a:solidFill>
                            <a:schemeClr val="tx1"/>
                          </a:solidFill>
                        </a:rPr>
                        <a:t> finder</a:t>
                      </a:r>
                      <a:endParaRPr lang="en-CA" b="0" spc="300" dirty="0">
                        <a:solidFill>
                          <a:schemeClr val="tx1"/>
                        </a:solidFill>
                      </a:endParaRPr>
                    </a:p>
                  </a:txBody>
                  <a:tcPr anchor="ctr">
                    <a:lnL w="28575" cap="flat" cmpd="sng" algn="ctr">
                      <a:solidFill>
                        <a:schemeClr val="tx1"/>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18450591"/>
                  </a:ext>
                </a:extLst>
              </a:tr>
              <a:tr h="504000">
                <a:tc>
                  <a:txBody>
                    <a:bodyPr/>
                    <a:lstStyle/>
                    <a:p>
                      <a:pPr algn="r"/>
                      <a:r>
                        <a:rPr lang="en-CA" b="1" spc="300" dirty="0">
                          <a:solidFill>
                            <a:schemeClr val="tx1"/>
                          </a:solidFill>
                        </a:rPr>
                        <a:t>Signals comparison</a:t>
                      </a:r>
                    </a:p>
                  </a:txBody>
                  <a:tcPr anchor="ctr">
                    <a:lnL w="12700" cmpd="sng">
                      <a:noFill/>
                    </a:lnL>
                    <a:lnR w="28575"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spc="300" dirty="0">
                          <a:solidFill>
                            <a:schemeClr val="tx1"/>
                          </a:solidFill>
                        </a:rPr>
                        <a:t>Signals delay assessment (using FFT), Intraclass correlation (ICC) calculation, Dynamic time wrapping excursions between time series</a:t>
                      </a:r>
                      <a:endParaRPr lang="en-CA" b="0" spc="300" dirty="0">
                        <a:solidFill>
                          <a:schemeClr val="tx1"/>
                        </a:solidFill>
                      </a:endParaRPr>
                    </a:p>
                  </a:txBody>
                  <a:tcPr anchor="ctr">
                    <a:lnL w="28575" cap="flat" cmpd="sng" algn="ctr">
                      <a:solidFill>
                        <a:schemeClr val="tx1"/>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45220126"/>
                  </a:ext>
                </a:extLst>
              </a:tr>
            </a:tbl>
          </a:graphicData>
        </a:graphic>
      </p:graphicFrame>
      <p:sp>
        <p:nvSpPr>
          <p:cNvPr id="7" name="Rectangle 6">
            <a:extLst>
              <a:ext uri="{FF2B5EF4-FFF2-40B4-BE49-F238E27FC236}">
                <a16:creationId xmlns:a16="http://schemas.microsoft.com/office/drawing/2014/main" id="{3E859693-0D7F-4C13-B8BE-B5F9AEB4D94A}"/>
              </a:ext>
            </a:extLst>
          </p:cNvPr>
          <p:cNvSpPr/>
          <p:nvPr/>
        </p:nvSpPr>
        <p:spPr>
          <a:xfrm>
            <a:off x="-111516" y="1833881"/>
            <a:ext cx="9360000" cy="504000"/>
          </a:xfrm>
          <a:prstGeom prst="rect">
            <a:avLst/>
          </a:prstGeom>
          <a:solidFill>
            <a:srgbClr val="00B0F0"/>
          </a:solidFill>
          <a:ln w="19050">
            <a:solidFill>
              <a:schemeClr val="tx1">
                <a:lumMod val="95000"/>
                <a:lumOff val="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b="1" spc="300" dirty="0">
                <a:solidFill>
                  <a:schemeClr val="bg1"/>
                </a:solidFill>
                <a:effectLst>
                  <a:outerShdw blurRad="38100" dist="38100" dir="2700000" algn="tl">
                    <a:srgbClr val="000000">
                      <a:alpha val="43137"/>
                    </a:srgbClr>
                  </a:outerShdw>
                </a:effectLst>
              </a:rPr>
              <a:t>CONTENT PREVIEW</a:t>
            </a:r>
          </a:p>
          <a:p>
            <a:pPr algn="ctr"/>
            <a:r>
              <a:rPr lang="en-US" sz="1400" spc="300" dirty="0">
                <a:solidFill>
                  <a:schemeClr val="bg1"/>
                </a:solidFill>
                <a:effectLst>
                  <a:outerShdw blurRad="38100" dist="38100" dir="2700000" algn="tl">
                    <a:srgbClr val="000000">
                      <a:alpha val="43137"/>
                    </a:srgbClr>
                  </a:outerShdw>
                </a:effectLst>
              </a:rPr>
              <a:t>(additional content constantly being developed)</a:t>
            </a:r>
            <a:endParaRPr lang="en-CA" sz="1400" spc="300" dirty="0">
              <a:solidFill>
                <a:schemeClr val="bg1"/>
              </a:solidFill>
              <a:effectLst>
                <a:outerShdw blurRad="38100" dist="38100" dir="2700000" algn="tl">
                  <a:srgbClr val="000000">
                    <a:alpha val="43137"/>
                  </a:srgbClr>
                </a:outerShdw>
              </a:effectLst>
            </a:endParaRPr>
          </a:p>
        </p:txBody>
      </p:sp>
      <p:sp>
        <p:nvSpPr>
          <p:cNvPr id="8" name="Rectangle 7">
            <a:extLst>
              <a:ext uri="{FF2B5EF4-FFF2-40B4-BE49-F238E27FC236}">
                <a16:creationId xmlns:a16="http://schemas.microsoft.com/office/drawing/2014/main" id="{290EFA2A-FA4F-4F83-BB22-3354FBC5743F}"/>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Tree>
    <p:extLst>
      <p:ext uri="{BB962C8B-B14F-4D97-AF65-F5344CB8AC3E}">
        <p14:creationId xmlns:p14="http://schemas.microsoft.com/office/powerpoint/2010/main" val="324256385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AEFAA37-69FE-4122-9EBD-AB8E0DF24942}"/>
              </a:ext>
            </a:extLst>
          </p:cNvPr>
          <p:cNvSpPr/>
          <p:nvPr/>
        </p:nvSpPr>
        <p:spPr>
          <a:xfrm>
            <a:off x="0" y="0"/>
            <a:ext cx="9144000" cy="720000"/>
          </a:xfrm>
          <a:prstGeom prst="rect">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2800" b="1" spc="300" dirty="0">
                <a:solidFill>
                  <a:schemeClr val="bg1"/>
                </a:solidFill>
                <a:latin typeface="Verdana" panose="020B0604030504040204" pitchFamily="34" charset="0"/>
                <a:ea typeface="Verdana" panose="020B0604030504040204" pitchFamily="34" charset="0"/>
              </a:rPr>
              <a:t>MACHINE LEARNING PROJECTS</a:t>
            </a:r>
            <a:endParaRPr lang="en-CA" sz="2000" spc="300" dirty="0">
              <a:solidFill>
                <a:schemeClr val="bg1"/>
              </a:solidFill>
              <a:latin typeface="Verdana" panose="020B0604030504040204" pitchFamily="34" charset="0"/>
              <a:ea typeface="Verdana" panose="020B0604030504040204" pitchFamily="34" charset="0"/>
            </a:endParaRPr>
          </a:p>
        </p:txBody>
      </p:sp>
      <p:sp>
        <p:nvSpPr>
          <p:cNvPr id="2" name="Rectangle 1">
            <a:extLst>
              <a:ext uri="{FF2B5EF4-FFF2-40B4-BE49-F238E27FC236}">
                <a16:creationId xmlns:a16="http://schemas.microsoft.com/office/drawing/2014/main" id="{9928CDF8-0608-4BF7-87E2-D05F963DDDCD}"/>
              </a:ext>
            </a:extLst>
          </p:cNvPr>
          <p:cNvSpPr/>
          <p:nvPr/>
        </p:nvSpPr>
        <p:spPr>
          <a:xfrm>
            <a:off x="-1437" y="836756"/>
            <a:ext cx="9139842" cy="880369"/>
          </a:xfrm>
          <a:prstGeom prst="rect">
            <a:avLst/>
          </a:prstGeom>
        </p:spPr>
        <p:txBody>
          <a:bodyPr wrap="square">
            <a:spAutoFit/>
          </a:bodyPr>
          <a:lstStyle/>
          <a:p>
            <a:pPr algn="ctr">
              <a:lnSpc>
                <a:spcPct val="150000"/>
              </a:lnSpc>
            </a:pPr>
            <a:r>
              <a:rPr lang="en-US" spc="300" dirty="0"/>
              <a:t>This repository includes a few custom python codes written to solve classification problems using convolutional neural network</a:t>
            </a:r>
            <a:endParaRPr lang="en-CA" spc="300" dirty="0"/>
          </a:p>
        </p:txBody>
      </p:sp>
      <p:sp>
        <p:nvSpPr>
          <p:cNvPr id="7" name="Rectangle 6">
            <a:extLst>
              <a:ext uri="{FF2B5EF4-FFF2-40B4-BE49-F238E27FC236}">
                <a16:creationId xmlns:a16="http://schemas.microsoft.com/office/drawing/2014/main" id="{2B941781-7488-4208-80E5-DF9789350902}"/>
              </a:ext>
            </a:extLst>
          </p:cNvPr>
          <p:cNvSpPr/>
          <p:nvPr/>
        </p:nvSpPr>
        <p:spPr>
          <a:xfrm>
            <a:off x="-111516" y="1833881"/>
            <a:ext cx="9360000" cy="504000"/>
          </a:xfrm>
          <a:prstGeom prst="rect">
            <a:avLst/>
          </a:prstGeom>
          <a:solidFill>
            <a:srgbClr val="00B0F0"/>
          </a:solidFill>
          <a:ln w="19050">
            <a:solidFill>
              <a:schemeClr val="tx1">
                <a:lumMod val="95000"/>
                <a:lumOff val="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b="1" spc="300" dirty="0">
                <a:solidFill>
                  <a:schemeClr val="bg1"/>
                </a:solidFill>
                <a:effectLst>
                  <a:outerShdw blurRad="38100" dist="38100" dir="2700000" algn="tl">
                    <a:srgbClr val="000000">
                      <a:alpha val="43137"/>
                    </a:srgbClr>
                  </a:outerShdw>
                </a:effectLst>
              </a:rPr>
              <a:t>CONTENT PREVIEW</a:t>
            </a:r>
          </a:p>
          <a:p>
            <a:pPr algn="ctr"/>
            <a:r>
              <a:rPr lang="en-US" sz="1400" spc="300" dirty="0">
                <a:solidFill>
                  <a:schemeClr val="bg1"/>
                </a:solidFill>
                <a:effectLst>
                  <a:outerShdw blurRad="38100" dist="38100" dir="2700000" algn="tl">
                    <a:srgbClr val="000000">
                      <a:alpha val="43137"/>
                    </a:srgbClr>
                  </a:outerShdw>
                </a:effectLst>
              </a:rPr>
              <a:t>(additional content constantly being developed)</a:t>
            </a:r>
            <a:endParaRPr lang="en-CA" sz="1400" spc="300" dirty="0">
              <a:solidFill>
                <a:schemeClr val="bg1"/>
              </a:solidFill>
              <a:effectLst>
                <a:outerShdw blurRad="38100" dist="38100" dir="2700000" algn="tl">
                  <a:srgbClr val="000000">
                    <a:alpha val="43137"/>
                  </a:srgbClr>
                </a:outerShdw>
              </a:effectLst>
            </a:endParaRPr>
          </a:p>
        </p:txBody>
      </p:sp>
      <p:sp>
        <p:nvSpPr>
          <p:cNvPr id="8" name="Rectangle 7">
            <a:extLst>
              <a:ext uri="{FF2B5EF4-FFF2-40B4-BE49-F238E27FC236}">
                <a16:creationId xmlns:a16="http://schemas.microsoft.com/office/drawing/2014/main" id="{75372380-4BDA-4A3C-890F-6C4C48021225}"/>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graphicFrame>
        <p:nvGraphicFramePr>
          <p:cNvPr id="9" name="Table 8">
            <a:extLst>
              <a:ext uri="{FF2B5EF4-FFF2-40B4-BE49-F238E27FC236}">
                <a16:creationId xmlns:a16="http://schemas.microsoft.com/office/drawing/2014/main" id="{1A4D394A-E3E5-4C47-ABE0-9F52C3803287}"/>
              </a:ext>
            </a:extLst>
          </p:cNvPr>
          <p:cNvGraphicFramePr>
            <a:graphicFrameLocks noGrp="1"/>
          </p:cNvGraphicFramePr>
          <p:nvPr>
            <p:extLst>
              <p:ext uri="{D42A27DB-BD31-4B8C-83A1-F6EECF244321}">
                <p14:modId xmlns:p14="http://schemas.microsoft.com/office/powerpoint/2010/main" val="136290166"/>
              </p:ext>
            </p:extLst>
          </p:nvPr>
        </p:nvGraphicFramePr>
        <p:xfrm>
          <a:off x="0" y="2608580"/>
          <a:ext cx="9144000" cy="1921320"/>
        </p:xfrm>
        <a:graphic>
          <a:graphicData uri="http://schemas.openxmlformats.org/drawingml/2006/table">
            <a:tbl>
              <a:tblPr firstRow="1" bandRow="1">
                <a:tableStyleId>{5C22544A-7EE6-4342-B048-85BDC9FD1C3A}</a:tableStyleId>
              </a:tblPr>
              <a:tblGrid>
                <a:gridCol w="1923143">
                  <a:extLst>
                    <a:ext uri="{9D8B030D-6E8A-4147-A177-3AD203B41FA5}">
                      <a16:colId xmlns:a16="http://schemas.microsoft.com/office/drawing/2014/main" val="2283147218"/>
                    </a:ext>
                  </a:extLst>
                </a:gridCol>
                <a:gridCol w="7220857">
                  <a:extLst>
                    <a:ext uri="{9D8B030D-6E8A-4147-A177-3AD203B41FA5}">
                      <a16:colId xmlns:a16="http://schemas.microsoft.com/office/drawing/2014/main" val="239538589"/>
                    </a:ext>
                  </a:extLst>
                </a:gridCol>
              </a:tblGrid>
              <a:tr h="504000">
                <a:tc>
                  <a:txBody>
                    <a:bodyPr/>
                    <a:lstStyle/>
                    <a:p>
                      <a:pPr algn="r"/>
                      <a:r>
                        <a:rPr lang="en-CA" spc="300" dirty="0">
                          <a:solidFill>
                            <a:schemeClr val="tx1"/>
                          </a:solidFill>
                        </a:rPr>
                        <a:t>Motion capture enhancement</a:t>
                      </a:r>
                    </a:p>
                  </a:txBody>
                  <a:tcPr anchor="ctr">
                    <a:lnL w="12700" cmpd="sng">
                      <a:noFill/>
                    </a:lnL>
                    <a:lnR w="28575" cap="flat" cmpd="sng" algn="ctr">
                      <a:solidFill>
                        <a:schemeClr val="tx1"/>
                      </a:solidFill>
                      <a:prstDash val="solid"/>
                      <a:round/>
                      <a:headEnd type="none" w="med" len="med"/>
                      <a:tailEnd type="none" w="med" len="med"/>
                    </a:lnR>
                    <a:lnT w="28575"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spc="300" dirty="0">
                          <a:solidFill>
                            <a:schemeClr val="tx1"/>
                          </a:solidFill>
                        </a:rPr>
                        <a:t>Developed a Recurrent Neural Network (RNN) architecture with a unique bidirectional Long Short Term Memory (LSTM) layer to regress the mapping from joint centers tracking to joint angles.</a:t>
                      </a:r>
                      <a:endParaRPr lang="en-CA" b="0" spc="300" dirty="0">
                        <a:solidFill>
                          <a:schemeClr val="tx1"/>
                        </a:solidFill>
                      </a:endParaRPr>
                    </a:p>
                  </a:txBody>
                  <a:tcPr anchor="ctr">
                    <a:lnL w="28575" cap="flat" cmpd="sng" algn="ctr">
                      <a:solidFill>
                        <a:schemeClr val="tx1"/>
                      </a:solidFill>
                      <a:prstDash val="solid"/>
                      <a:round/>
                      <a:headEnd type="none" w="med" len="med"/>
                      <a:tailEnd type="none" w="med" len="med"/>
                    </a:lnL>
                    <a:lnR w="12700" cmpd="sng">
                      <a:noFill/>
                    </a:lnR>
                    <a:lnT w="28575"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7398831"/>
                  </a:ext>
                </a:extLst>
              </a:tr>
              <a:tr h="504000">
                <a:tc>
                  <a:txBody>
                    <a:bodyPr/>
                    <a:lstStyle/>
                    <a:p>
                      <a:pPr algn="r"/>
                      <a:r>
                        <a:rPr lang="en-CA" b="1" spc="300" dirty="0">
                          <a:solidFill>
                            <a:schemeClr val="tx1"/>
                          </a:solidFill>
                        </a:rPr>
                        <a:t>Cats vs. Dogs</a:t>
                      </a:r>
                    </a:p>
                  </a:txBody>
                  <a:tcPr anchor="ctr">
                    <a:lnL w="12700" cmpd="sng">
                      <a:noFill/>
                    </a:lnL>
                    <a:lnR w="28575"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spc="300" dirty="0">
                          <a:solidFill>
                            <a:schemeClr val="tx1"/>
                          </a:solidFill>
                        </a:rPr>
                        <a:t>Uses a deep convolutional neural network (with data augmentation) to address the Cats v Dogs full Kaggle Challenge.</a:t>
                      </a:r>
                      <a:endParaRPr lang="en-CA" b="0" spc="300" dirty="0">
                        <a:solidFill>
                          <a:schemeClr val="tx1"/>
                        </a:solidFill>
                      </a:endParaRPr>
                    </a:p>
                  </a:txBody>
                  <a:tcPr anchor="ctr">
                    <a:lnL w="28575" cap="flat" cmpd="sng" algn="ctr">
                      <a:solidFill>
                        <a:schemeClr val="tx1"/>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55405007"/>
                  </a:ext>
                </a:extLst>
              </a:tr>
              <a:tr h="504000">
                <a:tc>
                  <a:txBody>
                    <a:bodyPr/>
                    <a:lstStyle/>
                    <a:p>
                      <a:pPr algn="r"/>
                      <a:r>
                        <a:rPr lang="en-CA" b="1" spc="300" dirty="0">
                          <a:solidFill>
                            <a:schemeClr val="tx1"/>
                          </a:solidFill>
                        </a:rPr>
                        <a:t>Horses vs. Humans</a:t>
                      </a:r>
                    </a:p>
                  </a:txBody>
                  <a:tcPr anchor="ctr">
                    <a:lnL w="12700" cmpd="sng">
                      <a:noFill/>
                    </a:lnL>
                    <a:lnR w="28575"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spc="300" dirty="0">
                          <a:solidFill>
                            <a:schemeClr val="tx1"/>
                          </a:solidFill>
                        </a:rPr>
                        <a:t>Uses transfer learning combined with a local deep convolutional neural network (with data augmentation) to enable a 99.9% classification accuracy using images of horses and humans.</a:t>
                      </a:r>
                      <a:endParaRPr lang="en-CA" b="0" spc="300" dirty="0">
                        <a:solidFill>
                          <a:schemeClr val="tx1"/>
                        </a:solidFill>
                      </a:endParaRPr>
                    </a:p>
                  </a:txBody>
                  <a:tcPr anchor="ctr">
                    <a:lnL w="28575" cap="flat" cmpd="sng" algn="ctr">
                      <a:solidFill>
                        <a:schemeClr val="tx1"/>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18450591"/>
                  </a:ext>
                </a:extLst>
              </a:tr>
            </a:tbl>
          </a:graphicData>
        </a:graphic>
      </p:graphicFrame>
    </p:spTree>
    <p:extLst>
      <p:ext uri="{BB962C8B-B14F-4D97-AF65-F5344CB8AC3E}">
        <p14:creationId xmlns:p14="http://schemas.microsoft.com/office/powerpoint/2010/main" val="9600583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C86A53D-3F5F-47FF-8B01-19146F73CAB6}"/>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
        <p:nvSpPr>
          <p:cNvPr id="32" name="TextBox 31">
            <a:extLst>
              <a:ext uri="{FF2B5EF4-FFF2-40B4-BE49-F238E27FC236}">
                <a16:creationId xmlns:a16="http://schemas.microsoft.com/office/drawing/2014/main" id="{BE7C965E-03EA-4DBC-AE72-29881CF8E71D}"/>
              </a:ext>
            </a:extLst>
          </p:cNvPr>
          <p:cNvSpPr txBox="1"/>
          <p:nvPr/>
        </p:nvSpPr>
        <p:spPr>
          <a:xfrm>
            <a:off x="832570" y="3680213"/>
            <a:ext cx="8018860"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F</a:t>
            </a:r>
            <a:r>
              <a:rPr lang="en-CA" sz="2000" dirty="0">
                <a:latin typeface="Segoe UI" panose="020B0502040204020203" pitchFamily="34" charset="0"/>
                <a:cs typeface="Segoe UI" panose="020B0502040204020203" pitchFamily="34" charset="0"/>
              </a:rPr>
              <a:t>INDINGS</a:t>
            </a:r>
            <a:endParaRPr lang="en-CA" sz="1600" dirty="0">
              <a:latin typeface="Segoe UI" panose="020B0502040204020203" pitchFamily="34" charset="0"/>
              <a:cs typeface="Segoe UI" panose="020B0502040204020203" pitchFamily="34" charset="0"/>
            </a:endParaRPr>
          </a:p>
          <a:p>
            <a:r>
              <a:rPr lang="en-US" sz="1600" dirty="0">
                <a:latin typeface="Segoe UI" panose="020B0502040204020203" pitchFamily="34" charset="0"/>
                <a:cs typeface="Segoe UI" panose="020B0502040204020203" pitchFamily="34" charset="0"/>
              </a:rPr>
              <a:t>The algorithm developed in this study offers new possibility to assess the mobility of small human joints, which would not be measurable via traditional motion capture</a:t>
            </a:r>
            <a:r>
              <a:rPr lang="en-CA" sz="1600" dirty="0">
                <a:latin typeface="Segoe UI" panose="020B0502040204020203" pitchFamily="34" charset="0"/>
                <a:cs typeface="Segoe UI" panose="020B0502040204020203" pitchFamily="34" charset="0"/>
              </a:rPr>
              <a:t>.</a:t>
            </a:r>
          </a:p>
        </p:txBody>
      </p:sp>
      <p:sp>
        <p:nvSpPr>
          <p:cNvPr id="10" name="TextBox 9">
            <a:extLst>
              <a:ext uri="{FF2B5EF4-FFF2-40B4-BE49-F238E27FC236}">
                <a16:creationId xmlns:a16="http://schemas.microsoft.com/office/drawing/2014/main" id="{EFB6FE4D-9C2B-4B51-88B7-74B75537E09C}"/>
              </a:ext>
            </a:extLst>
          </p:cNvPr>
          <p:cNvSpPr txBox="1"/>
          <p:nvPr/>
        </p:nvSpPr>
        <p:spPr>
          <a:xfrm>
            <a:off x="292570" y="1100155"/>
            <a:ext cx="8558860"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P</a:t>
            </a:r>
            <a:r>
              <a:rPr lang="en-CA" sz="2000" dirty="0">
                <a:latin typeface="Segoe UI" panose="020B0502040204020203" pitchFamily="34" charset="0"/>
                <a:cs typeface="Segoe UI" panose="020B0502040204020203" pitchFamily="34" charset="0"/>
              </a:rPr>
              <a:t>URPOSE</a:t>
            </a:r>
          </a:p>
          <a:p>
            <a:r>
              <a:rPr lang="en-US" sz="1600" dirty="0">
                <a:latin typeface="Segoe UI" panose="020B0502040204020203" pitchFamily="34" charset="0"/>
                <a:cs typeface="Segoe UI" panose="020B0502040204020203" pitchFamily="34" charset="0"/>
              </a:rPr>
              <a:t>Develop a marker-free motion capture technique using medical imaging to assess and understand human joint mobility</a:t>
            </a:r>
            <a:r>
              <a:rPr lang="en-CA" sz="1600" dirty="0">
                <a:latin typeface="Segoe UI" panose="020B0502040204020203" pitchFamily="34" charset="0"/>
                <a:cs typeface="Segoe UI" panose="020B0502040204020203" pitchFamily="34" charset="0"/>
              </a:rPr>
              <a:t>.</a:t>
            </a:r>
          </a:p>
        </p:txBody>
      </p:sp>
      <p:sp>
        <p:nvSpPr>
          <p:cNvPr id="29" name="Rectangle 28">
            <a:extLst>
              <a:ext uri="{FF2B5EF4-FFF2-40B4-BE49-F238E27FC236}">
                <a16:creationId xmlns:a16="http://schemas.microsoft.com/office/drawing/2014/main" id="{D0B24AB5-E1EE-4A71-AA89-56A93C9EED21}"/>
              </a:ext>
            </a:extLst>
          </p:cNvPr>
          <p:cNvSpPr/>
          <p:nvPr/>
        </p:nvSpPr>
        <p:spPr>
          <a:xfrm>
            <a:off x="832570" y="3680213"/>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8" name="Rectangle 17">
            <a:extLst>
              <a:ext uri="{FF2B5EF4-FFF2-40B4-BE49-F238E27FC236}">
                <a16:creationId xmlns:a16="http://schemas.microsoft.com/office/drawing/2014/main" id="{28A62D92-C9E2-43F7-94B1-CB43DA9E117B}"/>
              </a:ext>
            </a:extLst>
          </p:cNvPr>
          <p:cNvSpPr/>
          <p:nvPr/>
        </p:nvSpPr>
        <p:spPr>
          <a:xfrm>
            <a:off x="292570" y="1100155"/>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7" name="Rectangle: Rounded Corners 16">
            <a:extLst>
              <a:ext uri="{FF2B5EF4-FFF2-40B4-BE49-F238E27FC236}">
                <a16:creationId xmlns:a16="http://schemas.microsoft.com/office/drawing/2014/main" id="{4AB55AD7-C114-4E3E-9B0D-E850FA8228CD}"/>
              </a:ext>
            </a:extLst>
          </p:cNvPr>
          <p:cNvSpPr/>
          <p:nvPr/>
        </p:nvSpPr>
        <p:spPr>
          <a:xfrm>
            <a:off x="0" y="4898090"/>
            <a:ext cx="7020000" cy="540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31" name="TextBox 30">
            <a:extLst>
              <a:ext uri="{FF2B5EF4-FFF2-40B4-BE49-F238E27FC236}">
                <a16:creationId xmlns:a16="http://schemas.microsoft.com/office/drawing/2014/main" id="{86105C29-5D8E-4DFE-8071-4F6A881A653E}"/>
              </a:ext>
            </a:extLst>
          </p:cNvPr>
          <p:cNvSpPr txBox="1"/>
          <p:nvPr/>
        </p:nvSpPr>
        <p:spPr>
          <a:xfrm>
            <a:off x="537029" y="2387539"/>
            <a:ext cx="8314401"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H</a:t>
            </a:r>
            <a:r>
              <a:rPr lang="en-CA" sz="2000" dirty="0">
                <a:latin typeface="Segoe UI" panose="020B0502040204020203" pitchFamily="34" charset="0"/>
                <a:cs typeface="Segoe UI" panose="020B0502040204020203" pitchFamily="34" charset="0"/>
              </a:rPr>
              <a:t>OW</a:t>
            </a:r>
            <a:endParaRPr lang="en-CA" sz="1600" dirty="0">
              <a:latin typeface="Segoe UI" panose="020B0502040204020203" pitchFamily="34" charset="0"/>
              <a:cs typeface="Segoe UI" panose="020B0502040204020203" pitchFamily="34" charset="0"/>
            </a:endParaRPr>
          </a:p>
          <a:p>
            <a:r>
              <a:rPr lang="en-CA" sz="1600" dirty="0">
                <a:latin typeface="Segoe UI" panose="020B0502040204020203" pitchFamily="34" charset="0"/>
                <a:cs typeface="Segoe UI" panose="020B0502040204020203" pitchFamily="34" charset="0"/>
              </a:rPr>
              <a:t>Develop an algorithm that </a:t>
            </a:r>
            <a:r>
              <a:rPr lang="en-US" sz="1600" dirty="0">
                <a:latin typeface="Segoe UI" panose="020B0502040204020203" pitchFamily="34" charset="0"/>
                <a:cs typeface="Segoe UI" panose="020B0502040204020203" pitchFamily="34" charset="0"/>
              </a:rPr>
              <a:t>calculates 3D transformations between bone models generated via CT imaging reconstruction</a:t>
            </a:r>
            <a:r>
              <a:rPr lang="en-CA" sz="1600" dirty="0">
                <a:latin typeface="Segoe UI" panose="020B0502040204020203" pitchFamily="34" charset="0"/>
                <a:cs typeface="Segoe UI" panose="020B0502040204020203" pitchFamily="34" charset="0"/>
              </a:rPr>
              <a:t>.</a:t>
            </a:r>
          </a:p>
        </p:txBody>
      </p:sp>
      <p:sp>
        <p:nvSpPr>
          <p:cNvPr id="28" name="Rectangle 27">
            <a:extLst>
              <a:ext uri="{FF2B5EF4-FFF2-40B4-BE49-F238E27FC236}">
                <a16:creationId xmlns:a16="http://schemas.microsoft.com/office/drawing/2014/main" id="{6B23E860-4C37-4AD8-825C-92770B68794A}"/>
              </a:ext>
            </a:extLst>
          </p:cNvPr>
          <p:cNvSpPr/>
          <p:nvPr/>
        </p:nvSpPr>
        <p:spPr>
          <a:xfrm>
            <a:off x="537029" y="2387539"/>
            <a:ext cx="541568"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33" name="TextBox 32">
            <a:extLst>
              <a:ext uri="{FF2B5EF4-FFF2-40B4-BE49-F238E27FC236}">
                <a16:creationId xmlns:a16="http://schemas.microsoft.com/office/drawing/2014/main" id="{5277CB94-F2C5-4AAD-9473-63644295B179}"/>
              </a:ext>
            </a:extLst>
          </p:cNvPr>
          <p:cNvSpPr txBox="1"/>
          <p:nvPr/>
        </p:nvSpPr>
        <p:spPr>
          <a:xfrm>
            <a:off x="1226457" y="0"/>
            <a:ext cx="7917543" cy="830997"/>
          </a:xfrm>
          <a:prstGeom prst="rect">
            <a:avLst/>
          </a:prstGeom>
          <a:noFill/>
        </p:spPr>
        <p:txBody>
          <a:bodyPr wrap="square" rtlCol="0">
            <a:spAutoFit/>
          </a:bodyPr>
          <a:lstStyle/>
          <a:p>
            <a:pPr algn="ctr"/>
            <a:r>
              <a:rPr lang="en-CA" sz="2400" spc="450" dirty="0">
                <a:latin typeface="Segoe UI" panose="020B0502040204020203" pitchFamily="34" charset="0"/>
                <a:cs typeface="Segoe UI" panose="020B0502040204020203" pitchFamily="34" charset="0"/>
              </a:rPr>
              <a:t>A</a:t>
            </a:r>
            <a:r>
              <a:rPr lang="en-CA" spc="450" dirty="0">
                <a:latin typeface="Segoe UI" panose="020B0502040204020203" pitchFamily="34" charset="0"/>
                <a:cs typeface="Segoe UI" panose="020B0502040204020203" pitchFamily="34" charset="0"/>
              </a:rPr>
              <a:t>SSESSING </a:t>
            </a:r>
            <a:r>
              <a:rPr lang="en-CA" sz="2400" spc="450" dirty="0">
                <a:latin typeface="Segoe UI" panose="020B0502040204020203" pitchFamily="34" charset="0"/>
                <a:cs typeface="Segoe UI" panose="020B0502040204020203" pitchFamily="34" charset="0"/>
              </a:rPr>
              <a:t>H</a:t>
            </a:r>
            <a:r>
              <a:rPr lang="en-CA" spc="450" dirty="0">
                <a:latin typeface="Segoe UI" panose="020B0502040204020203" pitchFamily="34" charset="0"/>
                <a:cs typeface="Segoe UI" panose="020B0502040204020203" pitchFamily="34" charset="0"/>
              </a:rPr>
              <a:t>UMAN </a:t>
            </a:r>
            <a:r>
              <a:rPr lang="en-CA" sz="2400" spc="450" dirty="0">
                <a:latin typeface="Segoe UI" panose="020B0502040204020203" pitchFamily="34" charset="0"/>
                <a:cs typeface="Segoe UI" panose="020B0502040204020203" pitchFamily="34" charset="0"/>
              </a:rPr>
              <a:t>J</a:t>
            </a:r>
            <a:r>
              <a:rPr lang="en-CA" spc="450" dirty="0">
                <a:latin typeface="Segoe UI" panose="020B0502040204020203" pitchFamily="34" charset="0"/>
                <a:cs typeface="Segoe UI" panose="020B0502040204020203" pitchFamily="34" charset="0"/>
              </a:rPr>
              <a:t>OINTS </a:t>
            </a:r>
            <a:r>
              <a:rPr lang="en-CA" sz="2400" spc="450" dirty="0">
                <a:latin typeface="Segoe UI" panose="020B0502040204020203" pitchFamily="34" charset="0"/>
                <a:cs typeface="Segoe UI" panose="020B0502040204020203" pitchFamily="34" charset="0"/>
              </a:rPr>
              <a:t>M</a:t>
            </a:r>
            <a:r>
              <a:rPr lang="en-CA" spc="450" dirty="0">
                <a:latin typeface="Segoe UI" panose="020B0502040204020203" pitchFamily="34" charset="0"/>
                <a:cs typeface="Segoe UI" panose="020B0502040204020203" pitchFamily="34" charset="0"/>
              </a:rPr>
              <a:t>OBILITY </a:t>
            </a:r>
            <a:r>
              <a:rPr lang="en-CA" sz="2400" spc="450" dirty="0">
                <a:latin typeface="Segoe UI" panose="020B0502040204020203" pitchFamily="34" charset="0"/>
                <a:cs typeface="Segoe UI" panose="020B0502040204020203" pitchFamily="34" charset="0"/>
              </a:rPr>
              <a:t>U</a:t>
            </a:r>
            <a:r>
              <a:rPr lang="en-CA" spc="450" dirty="0">
                <a:latin typeface="Segoe UI" panose="020B0502040204020203" pitchFamily="34" charset="0"/>
                <a:cs typeface="Segoe UI" panose="020B0502040204020203" pitchFamily="34" charset="0"/>
              </a:rPr>
              <a:t>SING </a:t>
            </a:r>
            <a:r>
              <a:rPr lang="en-CA" sz="2400" spc="450" dirty="0">
                <a:latin typeface="Segoe UI" panose="020B0502040204020203" pitchFamily="34" charset="0"/>
                <a:cs typeface="Segoe UI" panose="020B0502040204020203" pitchFamily="34" charset="0"/>
              </a:rPr>
              <a:t>S</a:t>
            </a:r>
            <a:r>
              <a:rPr lang="en-CA" spc="450" dirty="0">
                <a:latin typeface="Segoe UI" panose="020B0502040204020203" pitchFamily="34" charset="0"/>
                <a:cs typeface="Segoe UI" panose="020B0502040204020203" pitchFamily="34" charset="0"/>
              </a:rPr>
              <a:t>TATIC </a:t>
            </a:r>
            <a:r>
              <a:rPr lang="en-CA" sz="2400" spc="450" dirty="0">
                <a:latin typeface="Segoe UI" panose="020B0502040204020203" pitchFamily="34" charset="0"/>
                <a:cs typeface="Segoe UI" panose="020B0502040204020203" pitchFamily="34" charset="0"/>
              </a:rPr>
              <a:t>M</a:t>
            </a:r>
            <a:r>
              <a:rPr lang="en-CA" spc="450" dirty="0">
                <a:latin typeface="Segoe UI" panose="020B0502040204020203" pitchFamily="34" charset="0"/>
                <a:cs typeface="Segoe UI" panose="020B0502040204020203" pitchFamily="34" charset="0"/>
              </a:rPr>
              <a:t>EDICAL </a:t>
            </a:r>
            <a:r>
              <a:rPr lang="en-CA" sz="2400" spc="450" dirty="0">
                <a:latin typeface="Segoe UI" panose="020B0502040204020203" pitchFamily="34" charset="0"/>
                <a:cs typeface="Segoe UI" panose="020B0502040204020203" pitchFamily="34" charset="0"/>
              </a:rPr>
              <a:t>I</a:t>
            </a:r>
            <a:r>
              <a:rPr lang="en-CA" spc="450" dirty="0">
                <a:latin typeface="Segoe UI" panose="020B0502040204020203" pitchFamily="34" charset="0"/>
                <a:cs typeface="Segoe UI" panose="020B0502040204020203" pitchFamily="34" charset="0"/>
              </a:rPr>
              <a:t>MAGING </a:t>
            </a:r>
            <a:r>
              <a:rPr lang="en-CA" sz="2400" spc="450" dirty="0">
                <a:latin typeface="Segoe UI" panose="020B0502040204020203" pitchFamily="34" charset="0"/>
                <a:cs typeface="Segoe UI" panose="020B0502040204020203" pitchFamily="34" charset="0"/>
              </a:rPr>
              <a:t>T</a:t>
            </a:r>
            <a:r>
              <a:rPr lang="en-CA" spc="450" dirty="0">
                <a:latin typeface="Segoe UI" panose="020B0502040204020203" pitchFamily="34" charset="0"/>
                <a:cs typeface="Segoe UI" panose="020B0502040204020203" pitchFamily="34" charset="0"/>
              </a:rPr>
              <a:t>ECHNOLOGY</a:t>
            </a:r>
          </a:p>
        </p:txBody>
      </p:sp>
      <p:sp>
        <p:nvSpPr>
          <p:cNvPr id="34" name="Rectangle: Rounded Corners 33">
            <a:extLst>
              <a:ext uri="{FF2B5EF4-FFF2-40B4-BE49-F238E27FC236}">
                <a16:creationId xmlns:a16="http://schemas.microsoft.com/office/drawing/2014/main" id="{715C480F-5FD6-4A66-8AC2-2161C49D0F01}"/>
              </a:ext>
            </a:extLst>
          </p:cNvPr>
          <p:cNvSpPr/>
          <p:nvPr/>
        </p:nvSpPr>
        <p:spPr>
          <a:xfrm>
            <a:off x="1584000" y="830997"/>
            <a:ext cx="7560000" cy="405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pic>
        <p:nvPicPr>
          <p:cNvPr id="14" name="Picture 13">
            <a:extLst>
              <a:ext uri="{FF2B5EF4-FFF2-40B4-BE49-F238E27FC236}">
                <a16:creationId xmlns:a16="http://schemas.microsoft.com/office/drawing/2014/main" id="{A1D4AAFB-FA49-43A9-9987-BF0625C8007B}"/>
              </a:ext>
            </a:extLst>
          </p:cNvPr>
          <p:cNvPicPr>
            <a:picLocks noChangeAspect="1"/>
          </p:cNvPicPr>
          <p:nvPr/>
        </p:nvPicPr>
        <p:blipFill>
          <a:blip r:embed="rId2"/>
          <a:stretch>
            <a:fillRect/>
          </a:stretch>
        </p:blipFill>
        <p:spPr>
          <a:xfrm>
            <a:off x="6669315" y="1820046"/>
            <a:ext cx="1516738" cy="925747"/>
          </a:xfrm>
          <a:prstGeom prst="rect">
            <a:avLst/>
          </a:prstGeom>
        </p:spPr>
      </p:pic>
      <p:pic>
        <p:nvPicPr>
          <p:cNvPr id="15" name="Picture 14">
            <a:extLst>
              <a:ext uri="{FF2B5EF4-FFF2-40B4-BE49-F238E27FC236}">
                <a16:creationId xmlns:a16="http://schemas.microsoft.com/office/drawing/2014/main" id="{CF18B7D6-C513-432F-968F-610B917FA398}"/>
              </a:ext>
            </a:extLst>
          </p:cNvPr>
          <p:cNvPicPr>
            <a:picLocks noChangeAspect="1"/>
          </p:cNvPicPr>
          <p:nvPr/>
        </p:nvPicPr>
        <p:blipFill>
          <a:blip r:embed="rId3"/>
          <a:stretch>
            <a:fillRect/>
          </a:stretch>
        </p:blipFill>
        <p:spPr>
          <a:xfrm>
            <a:off x="5212255" y="3182109"/>
            <a:ext cx="1229610" cy="720000"/>
          </a:xfrm>
          <a:prstGeom prst="rect">
            <a:avLst/>
          </a:prstGeom>
        </p:spPr>
      </p:pic>
      <p:sp>
        <p:nvSpPr>
          <p:cNvPr id="16" name="TextBox 15">
            <a:extLst>
              <a:ext uri="{FF2B5EF4-FFF2-40B4-BE49-F238E27FC236}">
                <a16:creationId xmlns:a16="http://schemas.microsoft.com/office/drawing/2014/main" id="{AF956B93-57BE-48F7-B896-735DE0930DB3}"/>
              </a:ext>
            </a:extLst>
          </p:cNvPr>
          <p:cNvSpPr txBox="1"/>
          <p:nvPr/>
        </p:nvSpPr>
        <p:spPr>
          <a:xfrm>
            <a:off x="5471998" y="2045022"/>
            <a:ext cx="1407319" cy="461665"/>
          </a:xfrm>
          <a:prstGeom prst="rect">
            <a:avLst/>
          </a:prstGeom>
          <a:noFill/>
        </p:spPr>
        <p:txBody>
          <a:bodyPr wrap="square" rtlCol="0">
            <a:spAutoFit/>
          </a:bodyPr>
          <a:lstStyle/>
          <a:p>
            <a:pPr algn="ctr"/>
            <a:r>
              <a:rPr lang="en-CA" sz="1200" spc="300" dirty="0"/>
              <a:t>THUMB MOBILITY</a:t>
            </a:r>
          </a:p>
        </p:txBody>
      </p:sp>
    </p:spTree>
    <p:extLst>
      <p:ext uri="{BB962C8B-B14F-4D97-AF65-F5344CB8AC3E}">
        <p14:creationId xmlns:p14="http://schemas.microsoft.com/office/powerpoint/2010/main" val="114406458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E132EC7-E880-47B6-A860-995AFAC4C152}"/>
              </a:ext>
            </a:extLst>
          </p:cNvPr>
          <p:cNvSpPr txBox="1"/>
          <p:nvPr/>
        </p:nvSpPr>
        <p:spPr>
          <a:xfrm>
            <a:off x="932985" y="1756142"/>
            <a:ext cx="7278029" cy="1631216"/>
          </a:xfrm>
          <a:prstGeom prst="rect">
            <a:avLst/>
          </a:prstGeom>
          <a:noFill/>
        </p:spPr>
        <p:txBody>
          <a:bodyPr wrap="square" rtlCol="0">
            <a:spAutoFit/>
          </a:bodyPr>
          <a:lstStyle/>
          <a:p>
            <a:pPr algn="ctr"/>
            <a:r>
              <a:rPr lang="en-CA" sz="10000" b="1" spc="600" dirty="0"/>
              <a:t>DRAFTS</a:t>
            </a:r>
          </a:p>
        </p:txBody>
      </p:sp>
    </p:spTree>
    <p:extLst>
      <p:ext uri="{BB962C8B-B14F-4D97-AF65-F5344CB8AC3E}">
        <p14:creationId xmlns:p14="http://schemas.microsoft.com/office/powerpoint/2010/main" val="191952565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Octagon 22">
            <a:extLst>
              <a:ext uri="{FF2B5EF4-FFF2-40B4-BE49-F238E27FC236}">
                <a16:creationId xmlns:a16="http://schemas.microsoft.com/office/drawing/2014/main" id="{37B6839F-9A88-41A9-9CDC-790B2AC955CD}"/>
              </a:ext>
            </a:extLst>
          </p:cNvPr>
          <p:cNvSpPr/>
          <p:nvPr/>
        </p:nvSpPr>
        <p:spPr>
          <a:xfrm>
            <a:off x="5544002" y="749701"/>
            <a:ext cx="3600000" cy="2880000"/>
          </a:xfrm>
          <a:prstGeom prst="octagon">
            <a:avLst/>
          </a:prstGeom>
          <a:gradFill>
            <a:gsLst>
              <a:gs pos="0">
                <a:schemeClr val="accent1">
                  <a:lumMod val="20000"/>
                  <a:lumOff val="80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 name="Octagon 17">
            <a:extLst>
              <a:ext uri="{FF2B5EF4-FFF2-40B4-BE49-F238E27FC236}">
                <a16:creationId xmlns:a16="http://schemas.microsoft.com/office/drawing/2014/main" id="{18D0E1C1-B0F8-4655-A070-1BE2CC4FF804}"/>
              </a:ext>
            </a:extLst>
          </p:cNvPr>
          <p:cNvSpPr/>
          <p:nvPr/>
        </p:nvSpPr>
        <p:spPr>
          <a:xfrm>
            <a:off x="92869" y="586376"/>
            <a:ext cx="3600000" cy="2880000"/>
          </a:xfrm>
          <a:prstGeom prst="octagon">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 name="Rectangle 5">
            <a:extLst>
              <a:ext uri="{FF2B5EF4-FFF2-40B4-BE49-F238E27FC236}">
                <a16:creationId xmlns:a16="http://schemas.microsoft.com/office/drawing/2014/main" id="{10D0E21D-84D5-4FEB-ACE8-8D99EC40CD47}"/>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DOURTHE|TECH     2019</a:t>
            </a:r>
          </a:p>
        </p:txBody>
      </p:sp>
      <p:sp>
        <p:nvSpPr>
          <p:cNvPr id="22" name="Octagon 21">
            <a:extLst>
              <a:ext uri="{FF2B5EF4-FFF2-40B4-BE49-F238E27FC236}">
                <a16:creationId xmlns:a16="http://schemas.microsoft.com/office/drawing/2014/main" id="{EBB6D531-9CB5-4604-BF20-1C8B45BB3AAA}"/>
              </a:ext>
            </a:extLst>
          </p:cNvPr>
          <p:cNvSpPr/>
          <p:nvPr/>
        </p:nvSpPr>
        <p:spPr>
          <a:xfrm>
            <a:off x="2879157" y="2618999"/>
            <a:ext cx="3600000" cy="2880000"/>
          </a:xfrm>
          <a:prstGeom prst="octagon">
            <a:avLst/>
          </a:prstGeom>
          <a:gradFill>
            <a:gsLst>
              <a:gs pos="0">
                <a:srgbClr val="3498DB"/>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2" name="Picture 1">
            <a:extLst>
              <a:ext uri="{FF2B5EF4-FFF2-40B4-BE49-F238E27FC236}">
                <a16:creationId xmlns:a16="http://schemas.microsoft.com/office/drawing/2014/main" id="{681BCC76-2B69-4C3B-857E-8313109F9D35}"/>
              </a:ext>
            </a:extLst>
          </p:cNvPr>
          <p:cNvPicPr>
            <a:picLocks noChangeAspect="1"/>
          </p:cNvPicPr>
          <p:nvPr/>
        </p:nvPicPr>
        <p:blipFill>
          <a:blip r:embed="rId2"/>
          <a:stretch>
            <a:fillRect/>
          </a:stretch>
        </p:blipFill>
        <p:spPr>
          <a:xfrm>
            <a:off x="0" y="-6247"/>
            <a:ext cx="6980525" cy="1024217"/>
          </a:xfrm>
          <a:prstGeom prst="rect">
            <a:avLst/>
          </a:prstGeom>
        </p:spPr>
      </p:pic>
    </p:spTree>
    <p:extLst>
      <p:ext uri="{BB962C8B-B14F-4D97-AF65-F5344CB8AC3E}">
        <p14:creationId xmlns:p14="http://schemas.microsoft.com/office/powerpoint/2010/main" val="333263782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0000"/>
            <a:lum/>
          </a:blip>
          <a:srcRect/>
          <a:stretch>
            <a:fillRect/>
          </a:stretch>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D202AC0-78E7-4A0F-95AB-A9E7AE4C89EB}"/>
              </a:ext>
            </a:extLst>
          </p:cNvPr>
          <p:cNvSpPr txBox="1"/>
          <p:nvPr/>
        </p:nvSpPr>
        <p:spPr>
          <a:xfrm>
            <a:off x="0" y="213360"/>
            <a:ext cx="9144000" cy="523220"/>
          </a:xfrm>
          <a:prstGeom prst="rect">
            <a:avLst/>
          </a:prstGeom>
          <a:noFill/>
        </p:spPr>
        <p:txBody>
          <a:bodyPr wrap="square" rtlCol="0">
            <a:spAutoFit/>
          </a:bodyPr>
          <a:lstStyle/>
          <a:p>
            <a:pPr algn="ctr"/>
            <a:r>
              <a:rPr lang="en-CA" sz="2800" spc="300" dirty="0">
                <a:solidFill>
                  <a:schemeClr val="bg1"/>
                </a:solidFill>
                <a:effectLst>
                  <a:outerShdw blurRad="50800" dist="12700" dir="16200000" rotWithShape="0">
                    <a:prstClr val="black">
                      <a:alpha val="40000"/>
                    </a:prstClr>
                  </a:outerShdw>
                </a:effectLst>
              </a:rPr>
              <a:t>Assessing thumb mobility using medical imaging</a:t>
            </a:r>
          </a:p>
        </p:txBody>
      </p:sp>
      <p:pic>
        <p:nvPicPr>
          <p:cNvPr id="6" name="Picture 5">
            <a:extLst>
              <a:ext uri="{FF2B5EF4-FFF2-40B4-BE49-F238E27FC236}">
                <a16:creationId xmlns:a16="http://schemas.microsoft.com/office/drawing/2014/main" id="{96032F66-9A2C-41CD-9B0A-9429D9CAF92F}"/>
              </a:ext>
            </a:extLst>
          </p:cNvPr>
          <p:cNvPicPr>
            <a:picLocks noChangeAspect="1"/>
          </p:cNvPicPr>
          <p:nvPr/>
        </p:nvPicPr>
        <p:blipFill>
          <a:blip r:embed="rId3"/>
          <a:stretch>
            <a:fillRect/>
          </a:stretch>
        </p:blipFill>
        <p:spPr>
          <a:xfrm>
            <a:off x="740556" y="2463851"/>
            <a:ext cx="1947837" cy="1346149"/>
          </a:xfrm>
          <a:prstGeom prst="rect">
            <a:avLst/>
          </a:prstGeom>
        </p:spPr>
      </p:pic>
      <p:sp>
        <p:nvSpPr>
          <p:cNvPr id="7" name="TextBox 6">
            <a:extLst>
              <a:ext uri="{FF2B5EF4-FFF2-40B4-BE49-F238E27FC236}">
                <a16:creationId xmlns:a16="http://schemas.microsoft.com/office/drawing/2014/main" id="{1C7AC68C-79D8-40AE-A5DE-F1AE40DB1FA5}"/>
              </a:ext>
            </a:extLst>
          </p:cNvPr>
          <p:cNvSpPr txBox="1"/>
          <p:nvPr/>
        </p:nvSpPr>
        <p:spPr>
          <a:xfrm>
            <a:off x="182880" y="1201967"/>
            <a:ext cx="3261360" cy="1261884"/>
          </a:xfrm>
          <a:prstGeom prst="rect">
            <a:avLst/>
          </a:prstGeom>
          <a:noFill/>
        </p:spPr>
        <p:txBody>
          <a:bodyPr wrap="square" rtlCol="0">
            <a:spAutoFit/>
          </a:bodyPr>
          <a:lstStyle/>
          <a:p>
            <a:pPr algn="ctr"/>
            <a:r>
              <a:rPr lang="en-CA" sz="2000" b="1" spc="300" dirty="0">
                <a:solidFill>
                  <a:schemeClr val="tx1">
                    <a:lumMod val="85000"/>
                    <a:lumOff val="15000"/>
                  </a:schemeClr>
                </a:solidFill>
              </a:rPr>
              <a:t>Collect CT scans</a:t>
            </a:r>
          </a:p>
          <a:p>
            <a:pPr algn="ctr"/>
            <a:r>
              <a:rPr lang="en-CA" sz="2000" spc="300" dirty="0">
                <a:solidFill>
                  <a:schemeClr val="tx1">
                    <a:lumMod val="85000"/>
                    <a:lumOff val="15000"/>
                  </a:schemeClr>
                </a:solidFill>
              </a:rPr>
              <a:t>of the hand</a:t>
            </a:r>
          </a:p>
          <a:p>
            <a:pPr algn="ctr"/>
            <a:r>
              <a:rPr lang="en-CA" sz="2000" spc="300" dirty="0">
                <a:solidFill>
                  <a:schemeClr val="tx1">
                    <a:lumMod val="85000"/>
                    <a:lumOff val="15000"/>
                  </a:schemeClr>
                </a:solidFill>
              </a:rPr>
              <a:t>during task</a:t>
            </a:r>
          </a:p>
          <a:p>
            <a:pPr algn="ctr"/>
            <a:r>
              <a:rPr lang="en-CA" sz="1600" spc="300" dirty="0">
                <a:solidFill>
                  <a:schemeClr val="tx1">
                    <a:lumMod val="85000"/>
                    <a:lumOff val="15000"/>
                  </a:schemeClr>
                </a:solidFill>
              </a:rPr>
              <a:t>(e.g. thumb flexion)</a:t>
            </a:r>
          </a:p>
        </p:txBody>
      </p:sp>
      <p:sp>
        <p:nvSpPr>
          <p:cNvPr id="8" name="TextBox 7">
            <a:extLst>
              <a:ext uri="{FF2B5EF4-FFF2-40B4-BE49-F238E27FC236}">
                <a16:creationId xmlns:a16="http://schemas.microsoft.com/office/drawing/2014/main" id="{A7830A80-65D6-4196-999F-594F7AA9387E}"/>
              </a:ext>
            </a:extLst>
          </p:cNvPr>
          <p:cNvSpPr txBox="1"/>
          <p:nvPr/>
        </p:nvSpPr>
        <p:spPr>
          <a:xfrm>
            <a:off x="2941320" y="1911548"/>
            <a:ext cx="3261360" cy="2492990"/>
          </a:xfrm>
          <a:prstGeom prst="rect">
            <a:avLst/>
          </a:prstGeom>
          <a:noFill/>
        </p:spPr>
        <p:txBody>
          <a:bodyPr wrap="square" rtlCol="0">
            <a:spAutoFit/>
          </a:bodyPr>
          <a:lstStyle/>
          <a:p>
            <a:pPr algn="ctr"/>
            <a:r>
              <a:rPr lang="en-CA" sz="2000" b="1" spc="300" dirty="0">
                <a:solidFill>
                  <a:schemeClr val="tx1">
                    <a:lumMod val="85000"/>
                    <a:lumOff val="15000"/>
                  </a:schemeClr>
                </a:solidFill>
              </a:rPr>
              <a:t>Using</a:t>
            </a:r>
          </a:p>
          <a:p>
            <a:pPr algn="ctr"/>
            <a:r>
              <a:rPr lang="en-CA" sz="2000" b="1" spc="300" dirty="0">
                <a:solidFill>
                  <a:schemeClr val="tx1">
                    <a:lumMod val="85000"/>
                    <a:lumOff val="15000"/>
                  </a:schemeClr>
                </a:solidFill>
              </a:rPr>
              <a:t>reconstructed</a:t>
            </a:r>
          </a:p>
          <a:p>
            <a:pPr algn="ctr"/>
            <a:r>
              <a:rPr lang="en-CA" sz="2000" b="1" spc="300" dirty="0">
                <a:solidFill>
                  <a:schemeClr val="tx1">
                    <a:lumMod val="85000"/>
                    <a:lumOff val="15000"/>
                  </a:schemeClr>
                </a:solidFill>
              </a:rPr>
              <a:t>3D models</a:t>
            </a:r>
          </a:p>
          <a:p>
            <a:pPr algn="ctr"/>
            <a:r>
              <a:rPr lang="en-CA" sz="2000" spc="300" dirty="0">
                <a:solidFill>
                  <a:schemeClr val="tx1">
                    <a:lumMod val="85000"/>
                    <a:lumOff val="15000"/>
                  </a:schemeClr>
                </a:solidFill>
              </a:rPr>
              <a:t>calculate thumb movement from position 1</a:t>
            </a:r>
          </a:p>
          <a:p>
            <a:pPr algn="ctr"/>
            <a:r>
              <a:rPr lang="en-CA" sz="2000" spc="300" dirty="0">
                <a:solidFill>
                  <a:schemeClr val="tx1">
                    <a:lumMod val="85000"/>
                    <a:lumOff val="15000"/>
                  </a:schemeClr>
                </a:solidFill>
              </a:rPr>
              <a:t>to position 2</a:t>
            </a:r>
          </a:p>
          <a:p>
            <a:pPr algn="ctr"/>
            <a:r>
              <a:rPr lang="en-CA" sz="1600" spc="300" dirty="0">
                <a:solidFill>
                  <a:schemeClr val="tx1">
                    <a:lumMod val="85000"/>
                    <a:lumOff val="15000"/>
                  </a:schemeClr>
                </a:solidFill>
              </a:rPr>
              <a:t>(via ICP algorithm)</a:t>
            </a:r>
            <a:endParaRPr lang="en-CA" sz="1200" spc="300" dirty="0">
              <a:solidFill>
                <a:schemeClr val="tx1">
                  <a:lumMod val="85000"/>
                  <a:lumOff val="15000"/>
                </a:schemeClr>
              </a:solidFill>
            </a:endParaRPr>
          </a:p>
        </p:txBody>
      </p:sp>
      <p:sp>
        <p:nvSpPr>
          <p:cNvPr id="9" name="TextBox 8">
            <a:extLst>
              <a:ext uri="{FF2B5EF4-FFF2-40B4-BE49-F238E27FC236}">
                <a16:creationId xmlns:a16="http://schemas.microsoft.com/office/drawing/2014/main" id="{420CB274-3DD4-4846-8AE3-251A5721EC66}"/>
              </a:ext>
            </a:extLst>
          </p:cNvPr>
          <p:cNvSpPr txBox="1"/>
          <p:nvPr/>
        </p:nvSpPr>
        <p:spPr>
          <a:xfrm>
            <a:off x="5905502" y="1140589"/>
            <a:ext cx="3261360" cy="2739211"/>
          </a:xfrm>
          <a:prstGeom prst="rect">
            <a:avLst/>
          </a:prstGeom>
          <a:noFill/>
        </p:spPr>
        <p:txBody>
          <a:bodyPr wrap="square" rtlCol="0">
            <a:spAutoFit/>
          </a:bodyPr>
          <a:lstStyle/>
          <a:p>
            <a:pPr algn="ctr"/>
            <a:r>
              <a:rPr lang="en-CA" sz="2000" b="1" spc="300" dirty="0">
                <a:solidFill>
                  <a:schemeClr val="tx1">
                    <a:lumMod val="85000"/>
                    <a:lumOff val="15000"/>
                  </a:schemeClr>
                </a:solidFill>
              </a:rPr>
              <a:t>Compare</a:t>
            </a:r>
          </a:p>
          <a:p>
            <a:pPr algn="ctr"/>
            <a:r>
              <a:rPr lang="en-CA" sz="2000" b="1" spc="300" dirty="0">
                <a:solidFill>
                  <a:schemeClr val="tx1">
                    <a:lumMod val="85000"/>
                    <a:lumOff val="15000"/>
                  </a:schemeClr>
                </a:solidFill>
              </a:rPr>
              <a:t>mobility</a:t>
            </a:r>
          </a:p>
          <a:p>
            <a:pPr algn="ctr"/>
            <a:r>
              <a:rPr lang="en-CA" sz="2000" spc="300" dirty="0">
                <a:solidFill>
                  <a:schemeClr val="tx1">
                    <a:lumMod val="85000"/>
                    <a:lumOff val="15000"/>
                  </a:schemeClr>
                </a:solidFill>
              </a:rPr>
              <a:t>between healthy</a:t>
            </a:r>
          </a:p>
          <a:p>
            <a:pPr algn="ctr"/>
            <a:r>
              <a:rPr lang="en-CA" sz="2000" spc="300" dirty="0">
                <a:solidFill>
                  <a:schemeClr val="tx1">
                    <a:lumMod val="85000"/>
                    <a:lumOff val="15000"/>
                  </a:schemeClr>
                </a:solidFill>
              </a:rPr>
              <a:t>volunteers and patient affected</a:t>
            </a:r>
          </a:p>
          <a:p>
            <a:pPr algn="ctr"/>
            <a:r>
              <a:rPr lang="en-CA" sz="2000" spc="300" dirty="0">
                <a:solidFill>
                  <a:schemeClr val="tx1">
                    <a:lumMod val="85000"/>
                    <a:lumOff val="15000"/>
                  </a:schemeClr>
                </a:solidFill>
              </a:rPr>
              <a:t>by a joint</a:t>
            </a:r>
          </a:p>
          <a:p>
            <a:pPr algn="ctr"/>
            <a:r>
              <a:rPr lang="en-CA" sz="2000" spc="300" dirty="0">
                <a:solidFill>
                  <a:schemeClr val="tx1">
                    <a:lumMod val="85000"/>
                    <a:lumOff val="15000"/>
                  </a:schemeClr>
                </a:solidFill>
              </a:rPr>
              <a:t>condition</a:t>
            </a:r>
          </a:p>
          <a:p>
            <a:pPr algn="ctr"/>
            <a:r>
              <a:rPr lang="en-CA" sz="1600" spc="300" dirty="0">
                <a:solidFill>
                  <a:schemeClr val="tx1">
                    <a:lumMod val="85000"/>
                    <a:lumOff val="15000"/>
                  </a:schemeClr>
                </a:solidFill>
              </a:rPr>
              <a:t>(i.e.</a:t>
            </a:r>
          </a:p>
          <a:p>
            <a:pPr algn="ctr"/>
            <a:r>
              <a:rPr lang="en-CA" sz="1600" spc="300" dirty="0">
                <a:solidFill>
                  <a:schemeClr val="tx1">
                    <a:lumMod val="85000"/>
                    <a:lumOff val="15000"/>
                  </a:schemeClr>
                </a:solidFill>
              </a:rPr>
              <a:t>osteoarthritis)</a:t>
            </a:r>
            <a:endParaRPr lang="en-CA" sz="1050" spc="300" dirty="0">
              <a:solidFill>
                <a:schemeClr val="tx1">
                  <a:lumMod val="85000"/>
                  <a:lumOff val="15000"/>
                </a:schemeClr>
              </a:solidFill>
            </a:endParaRPr>
          </a:p>
        </p:txBody>
      </p:sp>
    </p:spTree>
    <p:extLst>
      <p:ext uri="{BB962C8B-B14F-4D97-AF65-F5344CB8AC3E}">
        <p14:creationId xmlns:p14="http://schemas.microsoft.com/office/powerpoint/2010/main" val="214732610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A5DBEF2-4697-4EA8-81BB-D238B3D1FE7A}"/>
              </a:ext>
            </a:extLst>
          </p:cNvPr>
          <p:cNvSpPr/>
          <p:nvPr/>
        </p:nvSpPr>
        <p:spPr>
          <a:xfrm>
            <a:off x="-111514" y="3984771"/>
            <a:ext cx="9360000" cy="923330"/>
          </a:xfrm>
          <a:prstGeom prst="rect">
            <a:avLst/>
          </a:prstGeom>
          <a:solidFill>
            <a:srgbClr val="00B0F0"/>
          </a:solidFill>
          <a:ln w="19050">
            <a:solidFill>
              <a:schemeClr val="tx1">
                <a:lumMod val="95000"/>
                <a:lumOff val="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b="1" spc="300" dirty="0">
                <a:solidFill>
                  <a:schemeClr val="bg1"/>
                </a:solidFill>
                <a:effectLst>
                  <a:outerShdw blurRad="38100" dist="38100" dir="2700000" algn="tl">
                    <a:srgbClr val="000000">
                      <a:alpha val="43137"/>
                    </a:srgbClr>
                  </a:outerShdw>
                </a:effectLst>
              </a:rPr>
              <a:t>CONCLUSION-</a:t>
            </a:r>
            <a:r>
              <a:rPr lang="en-CA" spc="300" dirty="0">
                <a:solidFill>
                  <a:schemeClr val="bg1"/>
                </a:solidFill>
                <a:effectLst>
                  <a:outerShdw blurRad="38100" dist="38100" dir="2700000" algn="tl">
                    <a:srgbClr val="000000">
                      <a:alpha val="43137"/>
                    </a:srgbClr>
                  </a:outerShdw>
                </a:effectLst>
              </a:rPr>
              <a:t> the algorithm developed for this study is a valuable tool that allows clinicians to estimate the distribution of contact pressure within joints </a:t>
            </a:r>
            <a:r>
              <a:rPr lang="en-CA" i="1" spc="300" dirty="0">
                <a:solidFill>
                  <a:schemeClr val="bg1"/>
                </a:solidFill>
                <a:effectLst>
                  <a:outerShdw blurRad="38100" dist="38100" dir="2700000" algn="tl">
                    <a:srgbClr val="000000">
                      <a:alpha val="43137"/>
                    </a:srgbClr>
                  </a:outerShdw>
                </a:effectLst>
              </a:rPr>
              <a:t>in vivo</a:t>
            </a:r>
            <a:r>
              <a:rPr lang="en-CA" spc="300" dirty="0">
                <a:solidFill>
                  <a:schemeClr val="bg1"/>
                </a:solidFill>
                <a:effectLst>
                  <a:outerShdw blurRad="38100" dist="38100" dir="2700000" algn="tl">
                    <a:srgbClr val="000000">
                      <a:alpha val="43137"/>
                    </a:srgbClr>
                  </a:outerShdw>
                </a:effectLst>
              </a:rPr>
              <a:t>.</a:t>
            </a:r>
            <a:endParaRPr lang="en-CA" sz="1400" spc="300" dirty="0">
              <a:solidFill>
                <a:schemeClr val="bg1"/>
              </a:solidFill>
              <a:effectLst>
                <a:outerShdw blurRad="38100" dist="38100" dir="2700000" algn="tl">
                  <a:srgbClr val="000000">
                    <a:alpha val="43137"/>
                  </a:srgbClr>
                </a:outerShdw>
              </a:effectLst>
            </a:endParaRPr>
          </a:p>
        </p:txBody>
      </p:sp>
      <p:sp>
        <p:nvSpPr>
          <p:cNvPr id="4" name="Rectangle 3">
            <a:extLst>
              <a:ext uri="{FF2B5EF4-FFF2-40B4-BE49-F238E27FC236}">
                <a16:creationId xmlns:a16="http://schemas.microsoft.com/office/drawing/2014/main" id="{CAEFAA37-69FE-4122-9EBD-AB8E0DF24942}"/>
              </a:ext>
            </a:extLst>
          </p:cNvPr>
          <p:cNvSpPr/>
          <p:nvPr/>
        </p:nvSpPr>
        <p:spPr>
          <a:xfrm>
            <a:off x="0" y="0"/>
            <a:ext cx="9144000" cy="923330"/>
          </a:xfrm>
          <a:prstGeom prst="rect">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b="1" spc="300" dirty="0">
                <a:solidFill>
                  <a:schemeClr val="bg1"/>
                </a:solidFill>
              </a:rPr>
              <a:t>PURPOSE- </a:t>
            </a:r>
            <a:r>
              <a:rPr lang="en-CA" spc="300" dirty="0">
                <a:solidFill>
                  <a:schemeClr val="bg1"/>
                </a:solidFill>
              </a:rPr>
              <a:t>assess how contact pressure is distributed in the thumb joint </a:t>
            </a:r>
            <a:r>
              <a:rPr lang="en-CA" i="1" spc="300" dirty="0">
                <a:solidFill>
                  <a:schemeClr val="bg1"/>
                </a:solidFill>
              </a:rPr>
              <a:t>in vivo </a:t>
            </a:r>
            <a:r>
              <a:rPr lang="en-CA" spc="300" dirty="0">
                <a:solidFill>
                  <a:schemeClr val="bg1"/>
                </a:solidFill>
              </a:rPr>
              <a:t>during functional tasks and better understand how degenerative diseases such as osteoarthritis occur.</a:t>
            </a:r>
            <a:endParaRPr lang="en-CA" sz="1400" spc="300" dirty="0">
              <a:solidFill>
                <a:schemeClr val="bg1"/>
              </a:solidFill>
            </a:endParaRPr>
          </a:p>
        </p:txBody>
      </p:sp>
      <p:sp>
        <p:nvSpPr>
          <p:cNvPr id="5" name="Rectangle 4">
            <a:extLst>
              <a:ext uri="{FF2B5EF4-FFF2-40B4-BE49-F238E27FC236}">
                <a16:creationId xmlns:a16="http://schemas.microsoft.com/office/drawing/2014/main" id="{AD56F9F3-B5CE-4EE8-93F8-B5896067BDF0}"/>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DOURTHE|TECH     2019</a:t>
            </a:r>
          </a:p>
        </p:txBody>
      </p:sp>
      <p:sp>
        <p:nvSpPr>
          <p:cNvPr id="8" name="Flowchart: Manual Operation 7">
            <a:extLst>
              <a:ext uri="{FF2B5EF4-FFF2-40B4-BE49-F238E27FC236}">
                <a16:creationId xmlns:a16="http://schemas.microsoft.com/office/drawing/2014/main" id="{756DE564-B87A-4707-B524-B3A617DD47F9}"/>
              </a:ext>
            </a:extLst>
          </p:cNvPr>
          <p:cNvSpPr/>
          <p:nvPr/>
        </p:nvSpPr>
        <p:spPr>
          <a:xfrm>
            <a:off x="-1321740" y="1006534"/>
            <a:ext cx="6480000" cy="2880000"/>
          </a:xfrm>
          <a:prstGeom prst="flowChartManualOperation">
            <a:avLst/>
          </a:prstGeom>
          <a:no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Flowchart: Manual Operation 8">
            <a:extLst>
              <a:ext uri="{FF2B5EF4-FFF2-40B4-BE49-F238E27FC236}">
                <a16:creationId xmlns:a16="http://schemas.microsoft.com/office/drawing/2014/main" id="{F31A52DF-1D97-4F07-A4AB-C4C8C3EE8269}"/>
              </a:ext>
            </a:extLst>
          </p:cNvPr>
          <p:cNvSpPr/>
          <p:nvPr/>
        </p:nvSpPr>
        <p:spPr>
          <a:xfrm flipV="1">
            <a:off x="3981582" y="1006535"/>
            <a:ext cx="6480000" cy="2880000"/>
          </a:xfrm>
          <a:prstGeom prst="flowChartManualOperation">
            <a:avLst/>
          </a:prstGeom>
          <a:no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21" name="Picture 20">
            <a:extLst>
              <a:ext uri="{FF2B5EF4-FFF2-40B4-BE49-F238E27FC236}">
                <a16:creationId xmlns:a16="http://schemas.microsoft.com/office/drawing/2014/main" id="{8871134F-EA2B-4DB6-9AA3-99F1D5356888}"/>
              </a:ext>
            </a:extLst>
          </p:cNvPr>
          <p:cNvPicPr>
            <a:picLocks noChangeAspect="1"/>
          </p:cNvPicPr>
          <p:nvPr/>
        </p:nvPicPr>
        <p:blipFill rotWithShape="1">
          <a:blip r:embed="rId2"/>
          <a:srcRect l="5406" t="6075" r="5022" b="7690"/>
          <a:stretch/>
        </p:blipFill>
        <p:spPr>
          <a:xfrm>
            <a:off x="88750" y="3048344"/>
            <a:ext cx="904267" cy="792000"/>
          </a:xfrm>
          <a:prstGeom prst="rect">
            <a:avLst/>
          </a:prstGeom>
        </p:spPr>
      </p:pic>
      <p:pic>
        <p:nvPicPr>
          <p:cNvPr id="22" name="Picture 21">
            <a:extLst>
              <a:ext uri="{FF2B5EF4-FFF2-40B4-BE49-F238E27FC236}">
                <a16:creationId xmlns:a16="http://schemas.microsoft.com/office/drawing/2014/main" id="{259CF738-725D-4969-B101-496082271038}"/>
              </a:ext>
            </a:extLst>
          </p:cNvPr>
          <p:cNvPicPr>
            <a:picLocks noChangeAspect="1"/>
          </p:cNvPicPr>
          <p:nvPr/>
        </p:nvPicPr>
        <p:blipFill>
          <a:blip r:embed="rId3"/>
          <a:stretch>
            <a:fillRect/>
          </a:stretch>
        </p:blipFill>
        <p:spPr>
          <a:xfrm>
            <a:off x="1143362" y="3053314"/>
            <a:ext cx="1308014" cy="792000"/>
          </a:xfrm>
          <a:prstGeom prst="rect">
            <a:avLst/>
          </a:prstGeom>
        </p:spPr>
      </p:pic>
      <p:sp>
        <p:nvSpPr>
          <p:cNvPr id="10" name="Rectangle 9">
            <a:extLst>
              <a:ext uri="{FF2B5EF4-FFF2-40B4-BE49-F238E27FC236}">
                <a16:creationId xmlns:a16="http://schemas.microsoft.com/office/drawing/2014/main" id="{E2F5EDB1-E927-4F80-ACE4-83824ABF6340}"/>
              </a:ext>
            </a:extLst>
          </p:cNvPr>
          <p:cNvSpPr/>
          <p:nvPr/>
        </p:nvSpPr>
        <p:spPr>
          <a:xfrm>
            <a:off x="0" y="1036273"/>
            <a:ext cx="5065128" cy="2400657"/>
          </a:xfrm>
          <a:prstGeom prst="rect">
            <a:avLst/>
          </a:prstGeom>
        </p:spPr>
        <p:txBody>
          <a:bodyPr wrap="square">
            <a:spAutoFit/>
          </a:bodyPr>
          <a:lstStyle/>
          <a:p>
            <a:pPr algn="ctr"/>
            <a:r>
              <a:rPr lang="en-CA" b="1" spc="300" dirty="0"/>
              <a:t>METHODS</a:t>
            </a:r>
          </a:p>
          <a:p>
            <a:r>
              <a:rPr lang="en-CA" sz="1200" b="1" spc="300" dirty="0"/>
              <a:t>STEP 1- </a:t>
            </a:r>
            <a:r>
              <a:rPr lang="en-CA" sz="1200" spc="300" dirty="0"/>
              <a:t>CT scan collected in a custom rig with embedded load cell during functional task.</a:t>
            </a:r>
          </a:p>
          <a:p>
            <a:endParaRPr lang="en-CA" sz="400" spc="300" dirty="0"/>
          </a:p>
          <a:p>
            <a:r>
              <a:rPr lang="en-CA" sz="1200" b="1" spc="300" dirty="0"/>
              <a:t>STEP 2- </a:t>
            </a:r>
            <a:r>
              <a:rPr lang="en-CA" sz="1200" spc="300" dirty="0"/>
              <a:t>3D reconstruction of the hand.</a:t>
            </a:r>
          </a:p>
          <a:p>
            <a:endParaRPr lang="en-CA" sz="400" spc="300" dirty="0"/>
          </a:p>
          <a:p>
            <a:r>
              <a:rPr lang="en-CA" sz="1200" b="1" spc="300" dirty="0"/>
              <a:t>STEP 3- </a:t>
            </a:r>
            <a:r>
              <a:rPr lang="en-CA" sz="1200" spc="300" dirty="0"/>
              <a:t>Design of an algorithm estimating</a:t>
            </a:r>
          </a:p>
          <a:p>
            <a:r>
              <a:rPr lang="en-CA" sz="1200" spc="300" dirty="0"/>
              <a:t>intra-articular joint pressure based on a biomechanical model of the cartilage.</a:t>
            </a:r>
          </a:p>
          <a:p>
            <a:endParaRPr lang="en-CA" sz="400" spc="300" dirty="0"/>
          </a:p>
          <a:p>
            <a:r>
              <a:rPr lang="en-CA" sz="1200" b="1" spc="300" dirty="0"/>
              <a:t>STEP 4- </a:t>
            </a:r>
            <a:r>
              <a:rPr lang="en-CA" sz="1200" spc="300" dirty="0"/>
              <a:t>Comparison of pressure</a:t>
            </a:r>
          </a:p>
          <a:p>
            <a:r>
              <a:rPr lang="en-CA" sz="1200" spc="300" dirty="0"/>
              <a:t>distribution patterns between tasks.</a:t>
            </a:r>
          </a:p>
          <a:p>
            <a:endParaRPr lang="en-CA" sz="1200" spc="300" dirty="0"/>
          </a:p>
          <a:p>
            <a:endParaRPr lang="en-CA" sz="1200" spc="300" dirty="0"/>
          </a:p>
        </p:txBody>
      </p:sp>
      <p:pic>
        <p:nvPicPr>
          <p:cNvPr id="26" name="Picture 25">
            <a:extLst>
              <a:ext uri="{FF2B5EF4-FFF2-40B4-BE49-F238E27FC236}">
                <a16:creationId xmlns:a16="http://schemas.microsoft.com/office/drawing/2014/main" id="{3A2838A1-C38D-4B2E-957E-8CA680132CB6}"/>
              </a:ext>
            </a:extLst>
          </p:cNvPr>
          <p:cNvPicPr>
            <a:picLocks noChangeAspect="1"/>
          </p:cNvPicPr>
          <p:nvPr/>
        </p:nvPicPr>
        <p:blipFill>
          <a:blip r:embed="rId4"/>
          <a:stretch>
            <a:fillRect/>
          </a:stretch>
        </p:blipFill>
        <p:spPr>
          <a:xfrm>
            <a:off x="2445178" y="3048344"/>
            <a:ext cx="1449418" cy="792000"/>
          </a:xfrm>
          <a:prstGeom prst="rect">
            <a:avLst/>
          </a:prstGeom>
        </p:spPr>
      </p:pic>
      <p:sp>
        <p:nvSpPr>
          <p:cNvPr id="27" name="Rectangle 26">
            <a:extLst>
              <a:ext uri="{FF2B5EF4-FFF2-40B4-BE49-F238E27FC236}">
                <a16:creationId xmlns:a16="http://schemas.microsoft.com/office/drawing/2014/main" id="{1997D0CF-0D8A-4260-90BC-85C62F395B94}"/>
              </a:ext>
            </a:extLst>
          </p:cNvPr>
          <p:cNvSpPr/>
          <p:nvPr/>
        </p:nvSpPr>
        <p:spPr>
          <a:xfrm>
            <a:off x="5343978" y="1032100"/>
            <a:ext cx="3806212" cy="369332"/>
          </a:xfrm>
          <a:prstGeom prst="rect">
            <a:avLst/>
          </a:prstGeom>
        </p:spPr>
        <p:txBody>
          <a:bodyPr wrap="square">
            <a:spAutoFit/>
          </a:bodyPr>
          <a:lstStyle/>
          <a:p>
            <a:pPr algn="ctr"/>
            <a:r>
              <a:rPr lang="en-CA" b="1" spc="300" dirty="0"/>
              <a:t>RESULTS</a:t>
            </a:r>
          </a:p>
        </p:txBody>
      </p:sp>
      <p:sp>
        <p:nvSpPr>
          <p:cNvPr id="30" name="Rectangle 29">
            <a:extLst>
              <a:ext uri="{FF2B5EF4-FFF2-40B4-BE49-F238E27FC236}">
                <a16:creationId xmlns:a16="http://schemas.microsoft.com/office/drawing/2014/main" id="{F3790EA7-55AA-4718-B098-EB236047C595}"/>
              </a:ext>
            </a:extLst>
          </p:cNvPr>
          <p:cNvSpPr/>
          <p:nvPr/>
        </p:nvSpPr>
        <p:spPr>
          <a:xfrm>
            <a:off x="4568485" y="1315005"/>
            <a:ext cx="4572000" cy="2492990"/>
          </a:xfrm>
          <a:prstGeom prst="rect">
            <a:avLst/>
          </a:prstGeom>
        </p:spPr>
        <p:txBody>
          <a:bodyPr>
            <a:spAutoFit/>
          </a:bodyPr>
          <a:lstStyle/>
          <a:p>
            <a:pPr algn="r"/>
            <a:r>
              <a:rPr lang="en-CA" sz="1200" b="1" spc="300" dirty="0"/>
              <a:t>FINDING 1-</a:t>
            </a:r>
            <a:r>
              <a:rPr lang="en-CA" sz="1200" spc="300" dirty="0"/>
              <a:t> The mean contact pressure</a:t>
            </a:r>
          </a:p>
          <a:p>
            <a:pPr algn="r"/>
            <a:r>
              <a:rPr lang="en-CA" sz="1200" spc="300" dirty="0"/>
              <a:t>in the thumb was similar between the neutral and lateral pinch configurations.</a:t>
            </a:r>
          </a:p>
          <a:p>
            <a:pPr algn="r"/>
            <a:endParaRPr lang="en-CA" sz="400" spc="300" dirty="0"/>
          </a:p>
          <a:p>
            <a:pPr algn="r"/>
            <a:r>
              <a:rPr lang="en-CA" sz="1200" b="1" spc="300" dirty="0"/>
              <a:t>FINDING 2- </a:t>
            </a:r>
            <a:r>
              <a:rPr lang="en-CA" sz="1200" spc="300" dirty="0"/>
              <a:t>The highest peaks in contact pressure were found during power grasp.</a:t>
            </a:r>
          </a:p>
          <a:p>
            <a:pPr algn="r"/>
            <a:endParaRPr lang="en-CA" sz="400" spc="300" dirty="0"/>
          </a:p>
          <a:p>
            <a:pPr algn="r"/>
            <a:r>
              <a:rPr lang="en-CA" sz="1200" b="1" spc="300" dirty="0"/>
              <a:t>FINDING 3- </a:t>
            </a:r>
            <a:r>
              <a:rPr lang="en-CA" sz="1200" spc="300" dirty="0"/>
              <a:t>Peak pressure was consistently located around the volar and radial regions of the thumb during power grasp.</a:t>
            </a:r>
          </a:p>
          <a:p>
            <a:pPr algn="r"/>
            <a:endParaRPr lang="en-CA" sz="400" spc="300" dirty="0"/>
          </a:p>
          <a:p>
            <a:pPr algn="r"/>
            <a:r>
              <a:rPr lang="en-CA" sz="1200" b="1" spc="300" dirty="0"/>
              <a:t>FINDING 4- </a:t>
            </a:r>
            <a:r>
              <a:rPr lang="en-CA" sz="1200" spc="300" dirty="0"/>
              <a:t>These results may explain why degenerative changes are usually observed in this location during the primary stages of osteoarthritis development.</a:t>
            </a:r>
          </a:p>
        </p:txBody>
      </p:sp>
    </p:spTree>
    <p:extLst>
      <p:ext uri="{BB962C8B-B14F-4D97-AF65-F5344CB8AC3E}">
        <p14:creationId xmlns:p14="http://schemas.microsoft.com/office/powerpoint/2010/main" val="37924640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C86A53D-3F5F-47FF-8B01-19146F73CAB6}"/>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
        <p:nvSpPr>
          <p:cNvPr id="32" name="TextBox 31">
            <a:extLst>
              <a:ext uri="{FF2B5EF4-FFF2-40B4-BE49-F238E27FC236}">
                <a16:creationId xmlns:a16="http://schemas.microsoft.com/office/drawing/2014/main" id="{BE7C965E-03EA-4DBC-AE72-29881CF8E71D}"/>
              </a:ext>
            </a:extLst>
          </p:cNvPr>
          <p:cNvSpPr txBox="1"/>
          <p:nvPr/>
        </p:nvSpPr>
        <p:spPr>
          <a:xfrm>
            <a:off x="832570" y="3680213"/>
            <a:ext cx="8018860"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F</a:t>
            </a:r>
            <a:r>
              <a:rPr lang="en-CA" sz="2000" dirty="0">
                <a:latin typeface="Segoe UI" panose="020B0502040204020203" pitchFamily="34" charset="0"/>
                <a:cs typeface="Segoe UI" panose="020B0502040204020203" pitchFamily="34" charset="0"/>
              </a:rPr>
              <a:t>INDINGS</a:t>
            </a:r>
            <a:endParaRPr lang="en-CA" sz="1600" dirty="0">
              <a:latin typeface="Segoe UI" panose="020B0502040204020203" pitchFamily="34" charset="0"/>
              <a:cs typeface="Segoe UI" panose="020B0502040204020203" pitchFamily="34" charset="0"/>
            </a:endParaRPr>
          </a:p>
          <a:p>
            <a:r>
              <a:rPr lang="en-US" sz="1600" dirty="0">
                <a:latin typeface="Segoe UI" panose="020B0502040204020203" pitchFamily="34" charset="0"/>
                <a:cs typeface="Segoe UI" panose="020B0502040204020203" pitchFamily="34" charset="0"/>
              </a:rPr>
              <a:t>Dynamic medical imaging technology can be used to visualize and quantify 3D thumb mobility, making it a valuable tool to assess small joints’ kinematics in vivo</a:t>
            </a:r>
            <a:r>
              <a:rPr lang="en-CA" sz="1600" dirty="0">
                <a:latin typeface="Segoe UI" panose="020B0502040204020203" pitchFamily="34" charset="0"/>
                <a:cs typeface="Segoe UI" panose="020B0502040204020203" pitchFamily="34" charset="0"/>
              </a:rPr>
              <a:t>.</a:t>
            </a:r>
          </a:p>
        </p:txBody>
      </p:sp>
      <p:sp>
        <p:nvSpPr>
          <p:cNvPr id="10" name="TextBox 9">
            <a:extLst>
              <a:ext uri="{FF2B5EF4-FFF2-40B4-BE49-F238E27FC236}">
                <a16:creationId xmlns:a16="http://schemas.microsoft.com/office/drawing/2014/main" id="{EFB6FE4D-9C2B-4B51-88B7-74B75537E09C}"/>
              </a:ext>
            </a:extLst>
          </p:cNvPr>
          <p:cNvSpPr txBox="1"/>
          <p:nvPr/>
        </p:nvSpPr>
        <p:spPr>
          <a:xfrm>
            <a:off x="292570" y="1100155"/>
            <a:ext cx="8558860"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P</a:t>
            </a:r>
            <a:r>
              <a:rPr lang="en-CA" sz="2000" dirty="0">
                <a:latin typeface="Segoe UI" panose="020B0502040204020203" pitchFamily="34" charset="0"/>
                <a:cs typeface="Segoe UI" panose="020B0502040204020203" pitchFamily="34" charset="0"/>
              </a:rPr>
              <a:t>URPOSE</a:t>
            </a:r>
          </a:p>
          <a:p>
            <a:r>
              <a:rPr lang="en-US" sz="1600" dirty="0">
                <a:latin typeface="Segoe UI" panose="020B0502040204020203" pitchFamily="34" charset="0"/>
                <a:cs typeface="Segoe UI" panose="020B0502040204020203" pitchFamily="34" charset="0"/>
              </a:rPr>
              <a:t>Apply dynamic medical imaging to overcome the limitations of current motion capture technologies regarding the quantification of mobility for small joints</a:t>
            </a:r>
            <a:r>
              <a:rPr lang="en-CA" sz="1600" dirty="0">
                <a:latin typeface="Segoe UI" panose="020B0502040204020203" pitchFamily="34" charset="0"/>
                <a:cs typeface="Segoe UI" panose="020B0502040204020203" pitchFamily="34" charset="0"/>
              </a:rPr>
              <a:t>.</a:t>
            </a:r>
          </a:p>
        </p:txBody>
      </p:sp>
      <p:sp>
        <p:nvSpPr>
          <p:cNvPr id="29" name="Rectangle 28">
            <a:extLst>
              <a:ext uri="{FF2B5EF4-FFF2-40B4-BE49-F238E27FC236}">
                <a16:creationId xmlns:a16="http://schemas.microsoft.com/office/drawing/2014/main" id="{D0B24AB5-E1EE-4A71-AA89-56A93C9EED21}"/>
              </a:ext>
            </a:extLst>
          </p:cNvPr>
          <p:cNvSpPr/>
          <p:nvPr/>
        </p:nvSpPr>
        <p:spPr>
          <a:xfrm>
            <a:off x="832570" y="3680213"/>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8" name="Rectangle 17">
            <a:extLst>
              <a:ext uri="{FF2B5EF4-FFF2-40B4-BE49-F238E27FC236}">
                <a16:creationId xmlns:a16="http://schemas.microsoft.com/office/drawing/2014/main" id="{28A62D92-C9E2-43F7-94B1-CB43DA9E117B}"/>
              </a:ext>
            </a:extLst>
          </p:cNvPr>
          <p:cNvSpPr/>
          <p:nvPr/>
        </p:nvSpPr>
        <p:spPr>
          <a:xfrm>
            <a:off x="292570" y="1100155"/>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7" name="Rectangle: Rounded Corners 16">
            <a:extLst>
              <a:ext uri="{FF2B5EF4-FFF2-40B4-BE49-F238E27FC236}">
                <a16:creationId xmlns:a16="http://schemas.microsoft.com/office/drawing/2014/main" id="{4AB55AD7-C114-4E3E-9B0D-E850FA8228CD}"/>
              </a:ext>
            </a:extLst>
          </p:cNvPr>
          <p:cNvSpPr/>
          <p:nvPr/>
        </p:nvSpPr>
        <p:spPr>
          <a:xfrm>
            <a:off x="0" y="4898090"/>
            <a:ext cx="7020000" cy="540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31" name="TextBox 30">
            <a:extLst>
              <a:ext uri="{FF2B5EF4-FFF2-40B4-BE49-F238E27FC236}">
                <a16:creationId xmlns:a16="http://schemas.microsoft.com/office/drawing/2014/main" id="{86105C29-5D8E-4DFE-8071-4F6A881A653E}"/>
              </a:ext>
            </a:extLst>
          </p:cNvPr>
          <p:cNvSpPr txBox="1"/>
          <p:nvPr/>
        </p:nvSpPr>
        <p:spPr>
          <a:xfrm>
            <a:off x="537029" y="2387539"/>
            <a:ext cx="8314401"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H</a:t>
            </a:r>
            <a:r>
              <a:rPr lang="en-CA" sz="2000" dirty="0">
                <a:latin typeface="Segoe UI" panose="020B0502040204020203" pitchFamily="34" charset="0"/>
                <a:cs typeface="Segoe UI" panose="020B0502040204020203" pitchFamily="34" charset="0"/>
              </a:rPr>
              <a:t>OW</a:t>
            </a:r>
            <a:endParaRPr lang="en-CA" sz="1600" dirty="0">
              <a:latin typeface="Segoe UI" panose="020B0502040204020203" pitchFamily="34" charset="0"/>
              <a:cs typeface="Segoe UI" panose="020B0502040204020203" pitchFamily="34" charset="0"/>
            </a:endParaRPr>
          </a:p>
          <a:p>
            <a:r>
              <a:rPr lang="en-CA" sz="1600" dirty="0">
                <a:latin typeface="Segoe UI" panose="020B0502040204020203" pitchFamily="34" charset="0"/>
                <a:cs typeface="Segoe UI" panose="020B0502040204020203" pitchFamily="34" charset="0"/>
              </a:rPr>
              <a:t>Collect and process dynamic CT images while controlled motion is applied to cadaveric samples embedded with silicon nitride beads.</a:t>
            </a:r>
          </a:p>
        </p:txBody>
      </p:sp>
      <p:sp>
        <p:nvSpPr>
          <p:cNvPr id="28" name="Rectangle 27">
            <a:extLst>
              <a:ext uri="{FF2B5EF4-FFF2-40B4-BE49-F238E27FC236}">
                <a16:creationId xmlns:a16="http://schemas.microsoft.com/office/drawing/2014/main" id="{6B23E860-4C37-4AD8-825C-92770B68794A}"/>
              </a:ext>
            </a:extLst>
          </p:cNvPr>
          <p:cNvSpPr/>
          <p:nvPr/>
        </p:nvSpPr>
        <p:spPr>
          <a:xfrm>
            <a:off x="537029" y="2387539"/>
            <a:ext cx="541568"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33" name="TextBox 32">
            <a:extLst>
              <a:ext uri="{FF2B5EF4-FFF2-40B4-BE49-F238E27FC236}">
                <a16:creationId xmlns:a16="http://schemas.microsoft.com/office/drawing/2014/main" id="{5277CB94-F2C5-4AAD-9473-63644295B179}"/>
              </a:ext>
            </a:extLst>
          </p:cNvPr>
          <p:cNvSpPr txBox="1"/>
          <p:nvPr/>
        </p:nvSpPr>
        <p:spPr>
          <a:xfrm>
            <a:off x="1226457" y="0"/>
            <a:ext cx="7917543" cy="830997"/>
          </a:xfrm>
          <a:prstGeom prst="rect">
            <a:avLst/>
          </a:prstGeom>
          <a:noFill/>
        </p:spPr>
        <p:txBody>
          <a:bodyPr wrap="square" rtlCol="0">
            <a:spAutoFit/>
          </a:bodyPr>
          <a:lstStyle/>
          <a:p>
            <a:pPr algn="ctr"/>
            <a:r>
              <a:rPr lang="en-CA" sz="2400" spc="450" dirty="0">
                <a:latin typeface="Segoe UI" panose="020B0502040204020203" pitchFamily="34" charset="0"/>
                <a:cs typeface="Segoe UI" panose="020B0502040204020203" pitchFamily="34" charset="0"/>
              </a:rPr>
              <a:t>M</a:t>
            </a:r>
            <a:r>
              <a:rPr lang="en-CA" spc="450" dirty="0">
                <a:latin typeface="Segoe UI" panose="020B0502040204020203" pitchFamily="34" charset="0"/>
                <a:cs typeface="Segoe UI" panose="020B0502040204020203" pitchFamily="34" charset="0"/>
              </a:rPr>
              <a:t>EASURING THE </a:t>
            </a:r>
            <a:r>
              <a:rPr lang="en-CA" sz="2400" spc="450" dirty="0">
                <a:latin typeface="Segoe UI" panose="020B0502040204020203" pitchFamily="34" charset="0"/>
                <a:cs typeface="Segoe UI" panose="020B0502040204020203" pitchFamily="34" charset="0"/>
              </a:rPr>
              <a:t>A</a:t>
            </a:r>
            <a:r>
              <a:rPr lang="en-CA" spc="450" dirty="0">
                <a:latin typeface="Segoe UI" panose="020B0502040204020203" pitchFamily="34" charset="0"/>
                <a:cs typeface="Segoe UI" panose="020B0502040204020203" pitchFamily="34" charset="0"/>
              </a:rPr>
              <a:t>CCURACY OF </a:t>
            </a:r>
            <a:r>
              <a:rPr lang="en-CA" sz="2400" spc="450" dirty="0">
                <a:latin typeface="Segoe UI" panose="020B0502040204020203" pitchFamily="34" charset="0"/>
                <a:cs typeface="Segoe UI" panose="020B0502040204020203" pitchFamily="34" charset="0"/>
              </a:rPr>
              <a:t>D</a:t>
            </a:r>
            <a:r>
              <a:rPr lang="en-CA" spc="450" dirty="0">
                <a:latin typeface="Segoe UI" panose="020B0502040204020203" pitchFamily="34" charset="0"/>
                <a:cs typeface="Segoe UI" panose="020B0502040204020203" pitchFamily="34" charset="0"/>
              </a:rPr>
              <a:t>YNAMIC </a:t>
            </a:r>
            <a:r>
              <a:rPr lang="en-CA" sz="2400" spc="450" dirty="0">
                <a:latin typeface="Segoe UI" panose="020B0502040204020203" pitchFamily="34" charset="0"/>
                <a:cs typeface="Segoe UI" panose="020B0502040204020203" pitchFamily="34" charset="0"/>
              </a:rPr>
              <a:t>M</a:t>
            </a:r>
            <a:r>
              <a:rPr lang="en-CA" spc="450" dirty="0">
                <a:latin typeface="Segoe UI" panose="020B0502040204020203" pitchFamily="34" charset="0"/>
                <a:cs typeface="Segoe UI" panose="020B0502040204020203" pitchFamily="34" charset="0"/>
              </a:rPr>
              <a:t>EDICAL </a:t>
            </a:r>
            <a:r>
              <a:rPr lang="en-CA" sz="2400" spc="450" dirty="0">
                <a:latin typeface="Segoe UI" panose="020B0502040204020203" pitchFamily="34" charset="0"/>
                <a:cs typeface="Segoe UI" panose="020B0502040204020203" pitchFamily="34" charset="0"/>
              </a:rPr>
              <a:t>I</a:t>
            </a:r>
            <a:r>
              <a:rPr lang="en-CA" spc="450" dirty="0">
                <a:latin typeface="Segoe UI" panose="020B0502040204020203" pitchFamily="34" charset="0"/>
                <a:cs typeface="Segoe UI" panose="020B0502040204020203" pitchFamily="34" charset="0"/>
              </a:rPr>
              <a:t>MAGING TO </a:t>
            </a:r>
            <a:r>
              <a:rPr lang="en-CA" sz="2400" spc="450" dirty="0">
                <a:latin typeface="Segoe UI" panose="020B0502040204020203" pitchFamily="34" charset="0"/>
                <a:cs typeface="Segoe UI" panose="020B0502040204020203" pitchFamily="34" charset="0"/>
              </a:rPr>
              <a:t>A</a:t>
            </a:r>
            <a:r>
              <a:rPr lang="en-CA" spc="450" dirty="0">
                <a:latin typeface="Segoe UI" panose="020B0502040204020203" pitchFamily="34" charset="0"/>
                <a:cs typeface="Segoe UI" panose="020B0502040204020203" pitchFamily="34" charset="0"/>
              </a:rPr>
              <a:t>SSESS </a:t>
            </a:r>
            <a:r>
              <a:rPr lang="en-CA" sz="2400" spc="450" dirty="0">
                <a:latin typeface="Segoe UI" panose="020B0502040204020203" pitchFamily="34" charset="0"/>
                <a:cs typeface="Segoe UI" panose="020B0502040204020203" pitchFamily="34" charset="0"/>
              </a:rPr>
              <a:t>T</a:t>
            </a:r>
            <a:r>
              <a:rPr lang="en-CA" spc="450" dirty="0">
                <a:latin typeface="Segoe UI" panose="020B0502040204020203" pitchFamily="34" charset="0"/>
                <a:cs typeface="Segoe UI" panose="020B0502040204020203" pitchFamily="34" charset="0"/>
              </a:rPr>
              <a:t>HUMB </a:t>
            </a:r>
            <a:r>
              <a:rPr lang="en-CA" sz="2400" spc="450" dirty="0">
                <a:latin typeface="Segoe UI" panose="020B0502040204020203" pitchFamily="34" charset="0"/>
                <a:cs typeface="Segoe UI" panose="020B0502040204020203" pitchFamily="34" charset="0"/>
              </a:rPr>
              <a:t>M</a:t>
            </a:r>
            <a:r>
              <a:rPr lang="en-CA" spc="450" dirty="0">
                <a:latin typeface="Segoe UI" panose="020B0502040204020203" pitchFamily="34" charset="0"/>
                <a:cs typeface="Segoe UI" panose="020B0502040204020203" pitchFamily="34" charset="0"/>
              </a:rPr>
              <a:t>OTION</a:t>
            </a:r>
          </a:p>
        </p:txBody>
      </p:sp>
      <p:sp>
        <p:nvSpPr>
          <p:cNvPr id="34" name="Rectangle: Rounded Corners 33">
            <a:extLst>
              <a:ext uri="{FF2B5EF4-FFF2-40B4-BE49-F238E27FC236}">
                <a16:creationId xmlns:a16="http://schemas.microsoft.com/office/drawing/2014/main" id="{715C480F-5FD6-4A66-8AC2-2161C49D0F01}"/>
              </a:ext>
            </a:extLst>
          </p:cNvPr>
          <p:cNvSpPr/>
          <p:nvPr/>
        </p:nvSpPr>
        <p:spPr>
          <a:xfrm>
            <a:off x="1584000" y="830997"/>
            <a:ext cx="7560000" cy="405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pic>
        <p:nvPicPr>
          <p:cNvPr id="16" name="Picture 15">
            <a:extLst>
              <a:ext uri="{FF2B5EF4-FFF2-40B4-BE49-F238E27FC236}">
                <a16:creationId xmlns:a16="http://schemas.microsoft.com/office/drawing/2014/main" id="{2EB87EB8-7588-42B8-AE4C-E90EB00E0E0F}"/>
              </a:ext>
            </a:extLst>
          </p:cNvPr>
          <p:cNvPicPr>
            <a:picLocks noChangeAspect="1"/>
          </p:cNvPicPr>
          <p:nvPr/>
        </p:nvPicPr>
        <p:blipFill>
          <a:blip r:embed="rId2"/>
          <a:stretch>
            <a:fillRect/>
          </a:stretch>
        </p:blipFill>
        <p:spPr>
          <a:xfrm rot="16200000">
            <a:off x="6087516" y="3116423"/>
            <a:ext cx="779742" cy="900000"/>
          </a:xfrm>
          <a:prstGeom prst="rect">
            <a:avLst/>
          </a:prstGeom>
        </p:spPr>
      </p:pic>
      <p:pic>
        <p:nvPicPr>
          <p:cNvPr id="19" name="Picture 18">
            <a:extLst>
              <a:ext uri="{FF2B5EF4-FFF2-40B4-BE49-F238E27FC236}">
                <a16:creationId xmlns:a16="http://schemas.microsoft.com/office/drawing/2014/main" id="{2BD79396-D150-46C2-BD6C-D2F018C213A4}"/>
              </a:ext>
            </a:extLst>
          </p:cNvPr>
          <p:cNvPicPr>
            <a:picLocks noChangeAspect="1"/>
          </p:cNvPicPr>
          <p:nvPr/>
        </p:nvPicPr>
        <p:blipFill>
          <a:blip r:embed="rId3"/>
          <a:stretch>
            <a:fillRect/>
          </a:stretch>
        </p:blipFill>
        <p:spPr>
          <a:xfrm rot="16200000">
            <a:off x="7306999" y="1563806"/>
            <a:ext cx="779743" cy="1538966"/>
          </a:xfrm>
          <a:prstGeom prst="rect">
            <a:avLst/>
          </a:prstGeom>
        </p:spPr>
      </p:pic>
      <p:sp>
        <p:nvSpPr>
          <p:cNvPr id="20" name="TextBox 19">
            <a:extLst>
              <a:ext uri="{FF2B5EF4-FFF2-40B4-BE49-F238E27FC236}">
                <a16:creationId xmlns:a16="http://schemas.microsoft.com/office/drawing/2014/main" id="{9C87F235-54E8-4129-A0F0-40CA8347B548}"/>
              </a:ext>
            </a:extLst>
          </p:cNvPr>
          <p:cNvSpPr txBox="1"/>
          <p:nvPr/>
        </p:nvSpPr>
        <p:spPr>
          <a:xfrm>
            <a:off x="4993137" y="2155369"/>
            <a:ext cx="2358347" cy="461665"/>
          </a:xfrm>
          <a:prstGeom prst="rect">
            <a:avLst/>
          </a:prstGeom>
          <a:noFill/>
        </p:spPr>
        <p:txBody>
          <a:bodyPr wrap="square" rtlCol="0">
            <a:spAutoFit/>
          </a:bodyPr>
          <a:lstStyle/>
          <a:p>
            <a:pPr algn="ctr"/>
            <a:r>
              <a:rPr lang="en-CA" sz="1200" spc="300" dirty="0"/>
              <a:t>Dynamic thumb tracking</a:t>
            </a:r>
          </a:p>
        </p:txBody>
      </p:sp>
    </p:spTree>
    <p:extLst>
      <p:ext uri="{BB962C8B-B14F-4D97-AF65-F5344CB8AC3E}">
        <p14:creationId xmlns:p14="http://schemas.microsoft.com/office/powerpoint/2010/main" val="7369001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C86A53D-3F5F-47FF-8B01-19146F73CAB6}"/>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
        <p:nvSpPr>
          <p:cNvPr id="32" name="TextBox 31">
            <a:extLst>
              <a:ext uri="{FF2B5EF4-FFF2-40B4-BE49-F238E27FC236}">
                <a16:creationId xmlns:a16="http://schemas.microsoft.com/office/drawing/2014/main" id="{BE7C965E-03EA-4DBC-AE72-29881CF8E71D}"/>
              </a:ext>
            </a:extLst>
          </p:cNvPr>
          <p:cNvSpPr txBox="1"/>
          <p:nvPr/>
        </p:nvSpPr>
        <p:spPr>
          <a:xfrm>
            <a:off x="832570" y="3680213"/>
            <a:ext cx="8018860"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F</a:t>
            </a:r>
            <a:r>
              <a:rPr lang="en-CA" sz="2000" dirty="0">
                <a:latin typeface="Segoe UI" panose="020B0502040204020203" pitchFamily="34" charset="0"/>
                <a:cs typeface="Segoe UI" panose="020B0502040204020203" pitchFamily="34" charset="0"/>
              </a:rPr>
              <a:t>INDINGS</a:t>
            </a:r>
            <a:endParaRPr lang="en-CA" sz="1600" dirty="0">
              <a:latin typeface="Segoe UI" panose="020B0502040204020203" pitchFamily="34" charset="0"/>
              <a:cs typeface="Segoe UI" panose="020B0502040204020203" pitchFamily="34" charset="0"/>
            </a:endParaRPr>
          </a:p>
          <a:p>
            <a:r>
              <a:rPr lang="en-US" sz="1600" dirty="0">
                <a:latin typeface="Segoe UI" panose="020B0502040204020203" pitchFamily="34" charset="0"/>
                <a:cs typeface="Segoe UI" panose="020B0502040204020203" pitchFamily="34" charset="0"/>
              </a:rPr>
              <a:t>This study improved our understanding of OA development by assessing how joint pressure is distributed during tasks of daily living for healthy and arthritic subject</a:t>
            </a:r>
            <a:r>
              <a:rPr lang="en-CA" sz="1600" dirty="0">
                <a:latin typeface="Segoe UI" panose="020B0502040204020203" pitchFamily="34" charset="0"/>
                <a:cs typeface="Segoe UI" panose="020B0502040204020203" pitchFamily="34" charset="0"/>
              </a:rPr>
              <a:t>.</a:t>
            </a:r>
          </a:p>
        </p:txBody>
      </p:sp>
      <p:sp>
        <p:nvSpPr>
          <p:cNvPr id="10" name="TextBox 9">
            <a:extLst>
              <a:ext uri="{FF2B5EF4-FFF2-40B4-BE49-F238E27FC236}">
                <a16:creationId xmlns:a16="http://schemas.microsoft.com/office/drawing/2014/main" id="{EFB6FE4D-9C2B-4B51-88B7-74B75537E09C}"/>
              </a:ext>
            </a:extLst>
          </p:cNvPr>
          <p:cNvSpPr txBox="1"/>
          <p:nvPr/>
        </p:nvSpPr>
        <p:spPr>
          <a:xfrm>
            <a:off x="292570" y="1100155"/>
            <a:ext cx="8558860"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P</a:t>
            </a:r>
            <a:r>
              <a:rPr lang="en-CA" sz="2000" dirty="0">
                <a:latin typeface="Segoe UI" panose="020B0502040204020203" pitchFamily="34" charset="0"/>
                <a:cs typeface="Segoe UI" panose="020B0502040204020203" pitchFamily="34" charset="0"/>
              </a:rPr>
              <a:t>URPOSE</a:t>
            </a:r>
          </a:p>
          <a:p>
            <a:r>
              <a:rPr lang="en-US" sz="1600" dirty="0">
                <a:latin typeface="Segoe UI" panose="020B0502040204020203" pitchFamily="34" charset="0"/>
                <a:cs typeface="Segoe UI" panose="020B0502040204020203" pitchFamily="34" charset="0"/>
              </a:rPr>
              <a:t>Better understand how degenerative joint diseases occurs by comparing pressure distribution patterns between healthy and osteoarthritic (OA) subjects</a:t>
            </a:r>
            <a:r>
              <a:rPr lang="en-CA" sz="1600" dirty="0">
                <a:latin typeface="Segoe UI" panose="020B0502040204020203" pitchFamily="34" charset="0"/>
                <a:cs typeface="Segoe UI" panose="020B0502040204020203" pitchFamily="34" charset="0"/>
              </a:rPr>
              <a:t>.</a:t>
            </a:r>
          </a:p>
        </p:txBody>
      </p:sp>
      <p:sp>
        <p:nvSpPr>
          <p:cNvPr id="29" name="Rectangle 28">
            <a:extLst>
              <a:ext uri="{FF2B5EF4-FFF2-40B4-BE49-F238E27FC236}">
                <a16:creationId xmlns:a16="http://schemas.microsoft.com/office/drawing/2014/main" id="{D0B24AB5-E1EE-4A71-AA89-56A93C9EED21}"/>
              </a:ext>
            </a:extLst>
          </p:cNvPr>
          <p:cNvSpPr/>
          <p:nvPr/>
        </p:nvSpPr>
        <p:spPr>
          <a:xfrm>
            <a:off x="832570" y="3680213"/>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8" name="Rectangle 17">
            <a:extLst>
              <a:ext uri="{FF2B5EF4-FFF2-40B4-BE49-F238E27FC236}">
                <a16:creationId xmlns:a16="http://schemas.microsoft.com/office/drawing/2014/main" id="{28A62D92-C9E2-43F7-94B1-CB43DA9E117B}"/>
              </a:ext>
            </a:extLst>
          </p:cNvPr>
          <p:cNvSpPr/>
          <p:nvPr/>
        </p:nvSpPr>
        <p:spPr>
          <a:xfrm>
            <a:off x="292570" y="1100155"/>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7" name="Rectangle: Rounded Corners 16">
            <a:extLst>
              <a:ext uri="{FF2B5EF4-FFF2-40B4-BE49-F238E27FC236}">
                <a16:creationId xmlns:a16="http://schemas.microsoft.com/office/drawing/2014/main" id="{4AB55AD7-C114-4E3E-9B0D-E850FA8228CD}"/>
              </a:ext>
            </a:extLst>
          </p:cNvPr>
          <p:cNvSpPr/>
          <p:nvPr/>
        </p:nvSpPr>
        <p:spPr>
          <a:xfrm>
            <a:off x="0" y="4898090"/>
            <a:ext cx="7020000" cy="540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31" name="TextBox 30">
            <a:extLst>
              <a:ext uri="{FF2B5EF4-FFF2-40B4-BE49-F238E27FC236}">
                <a16:creationId xmlns:a16="http://schemas.microsoft.com/office/drawing/2014/main" id="{86105C29-5D8E-4DFE-8071-4F6A881A653E}"/>
              </a:ext>
            </a:extLst>
          </p:cNvPr>
          <p:cNvSpPr txBox="1"/>
          <p:nvPr/>
        </p:nvSpPr>
        <p:spPr>
          <a:xfrm>
            <a:off x="537029" y="2387539"/>
            <a:ext cx="8314401"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H</a:t>
            </a:r>
            <a:r>
              <a:rPr lang="en-CA" sz="2000" dirty="0">
                <a:latin typeface="Segoe UI" panose="020B0502040204020203" pitchFamily="34" charset="0"/>
                <a:cs typeface="Segoe UI" panose="020B0502040204020203" pitchFamily="34" charset="0"/>
              </a:rPr>
              <a:t>OW</a:t>
            </a:r>
            <a:endParaRPr lang="en-CA" sz="1600" dirty="0">
              <a:latin typeface="Segoe UI" panose="020B0502040204020203" pitchFamily="34" charset="0"/>
              <a:cs typeface="Segoe UI" panose="020B0502040204020203" pitchFamily="34" charset="0"/>
            </a:endParaRPr>
          </a:p>
          <a:p>
            <a:r>
              <a:rPr lang="en-CA" sz="1600" dirty="0">
                <a:latin typeface="Segoe UI" panose="020B0502040204020203" pitchFamily="34" charset="0"/>
                <a:cs typeface="Segoe UI" panose="020B0502040204020203" pitchFamily="34" charset="0"/>
              </a:rPr>
              <a:t>Design a proximity mapping algorithm to estimate and compare patient-specific intra-articular pressure distribution patterns from medical images.</a:t>
            </a:r>
          </a:p>
        </p:txBody>
      </p:sp>
      <p:sp>
        <p:nvSpPr>
          <p:cNvPr id="28" name="Rectangle 27">
            <a:extLst>
              <a:ext uri="{FF2B5EF4-FFF2-40B4-BE49-F238E27FC236}">
                <a16:creationId xmlns:a16="http://schemas.microsoft.com/office/drawing/2014/main" id="{6B23E860-4C37-4AD8-825C-92770B68794A}"/>
              </a:ext>
            </a:extLst>
          </p:cNvPr>
          <p:cNvSpPr/>
          <p:nvPr/>
        </p:nvSpPr>
        <p:spPr>
          <a:xfrm>
            <a:off x="537029" y="2387539"/>
            <a:ext cx="541568"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33" name="TextBox 32">
            <a:extLst>
              <a:ext uri="{FF2B5EF4-FFF2-40B4-BE49-F238E27FC236}">
                <a16:creationId xmlns:a16="http://schemas.microsoft.com/office/drawing/2014/main" id="{5277CB94-F2C5-4AAD-9473-63644295B179}"/>
              </a:ext>
            </a:extLst>
          </p:cNvPr>
          <p:cNvSpPr txBox="1"/>
          <p:nvPr/>
        </p:nvSpPr>
        <p:spPr>
          <a:xfrm>
            <a:off x="1226457" y="0"/>
            <a:ext cx="7917543" cy="830997"/>
          </a:xfrm>
          <a:prstGeom prst="rect">
            <a:avLst/>
          </a:prstGeom>
          <a:noFill/>
        </p:spPr>
        <p:txBody>
          <a:bodyPr wrap="square" rtlCol="0">
            <a:spAutoFit/>
          </a:bodyPr>
          <a:lstStyle/>
          <a:p>
            <a:pPr algn="ctr"/>
            <a:r>
              <a:rPr lang="en-CA" sz="2400" spc="450" dirty="0">
                <a:latin typeface="Segoe UI" panose="020B0502040204020203" pitchFamily="34" charset="0"/>
                <a:cs typeface="Segoe UI" panose="020B0502040204020203" pitchFamily="34" charset="0"/>
              </a:rPr>
              <a:t>A</a:t>
            </a:r>
            <a:r>
              <a:rPr lang="en-CA" spc="450" dirty="0">
                <a:latin typeface="Segoe UI" panose="020B0502040204020203" pitchFamily="34" charset="0"/>
                <a:cs typeface="Segoe UI" panose="020B0502040204020203" pitchFamily="34" charset="0"/>
              </a:rPr>
              <a:t>SSESSING THE </a:t>
            </a:r>
            <a:r>
              <a:rPr lang="en-CA" sz="2400" spc="450" dirty="0">
                <a:latin typeface="Segoe UI" panose="020B0502040204020203" pitchFamily="34" charset="0"/>
                <a:cs typeface="Segoe UI" panose="020B0502040204020203" pitchFamily="34" charset="0"/>
              </a:rPr>
              <a:t>M</a:t>
            </a:r>
            <a:r>
              <a:rPr lang="en-CA" spc="450" dirty="0">
                <a:latin typeface="Segoe UI" panose="020B0502040204020203" pitchFamily="34" charset="0"/>
                <a:cs typeface="Segoe UI" panose="020B0502040204020203" pitchFamily="34" charset="0"/>
              </a:rPr>
              <a:t>ORPHOLOGICAL </a:t>
            </a:r>
            <a:r>
              <a:rPr lang="en-CA" sz="2400" spc="450" dirty="0">
                <a:latin typeface="Segoe UI" panose="020B0502040204020203" pitchFamily="34" charset="0"/>
                <a:cs typeface="Segoe UI" panose="020B0502040204020203" pitchFamily="34" charset="0"/>
              </a:rPr>
              <a:t>I</a:t>
            </a:r>
            <a:r>
              <a:rPr lang="en-CA" spc="450" dirty="0">
                <a:latin typeface="Segoe UI" panose="020B0502040204020203" pitchFamily="34" charset="0"/>
                <a:cs typeface="Segoe UI" panose="020B0502040204020203" pitchFamily="34" charset="0"/>
              </a:rPr>
              <a:t>MPACT OF </a:t>
            </a:r>
            <a:r>
              <a:rPr lang="en-CA" sz="2400" spc="450" dirty="0">
                <a:latin typeface="Segoe UI" panose="020B0502040204020203" pitchFamily="34" charset="0"/>
                <a:cs typeface="Segoe UI" panose="020B0502040204020203" pitchFamily="34" charset="0"/>
              </a:rPr>
              <a:t>T</a:t>
            </a:r>
            <a:r>
              <a:rPr lang="en-CA" spc="450" dirty="0">
                <a:latin typeface="Segoe UI" panose="020B0502040204020203" pitchFamily="34" charset="0"/>
                <a:cs typeface="Segoe UI" panose="020B0502040204020203" pitchFamily="34" charset="0"/>
              </a:rPr>
              <a:t>HUMB </a:t>
            </a:r>
            <a:r>
              <a:rPr lang="en-CA" sz="2400" spc="450" dirty="0">
                <a:latin typeface="Segoe UI" panose="020B0502040204020203" pitchFamily="34" charset="0"/>
                <a:cs typeface="Segoe UI" panose="020B0502040204020203" pitchFamily="34" charset="0"/>
              </a:rPr>
              <a:t>O</a:t>
            </a:r>
            <a:r>
              <a:rPr lang="en-CA" spc="450" dirty="0">
                <a:latin typeface="Segoe UI" panose="020B0502040204020203" pitchFamily="34" charset="0"/>
                <a:cs typeface="Segoe UI" panose="020B0502040204020203" pitchFamily="34" charset="0"/>
              </a:rPr>
              <a:t>STEOARTHRITIS</a:t>
            </a:r>
          </a:p>
        </p:txBody>
      </p:sp>
      <p:sp>
        <p:nvSpPr>
          <p:cNvPr id="34" name="Rectangle: Rounded Corners 33">
            <a:extLst>
              <a:ext uri="{FF2B5EF4-FFF2-40B4-BE49-F238E27FC236}">
                <a16:creationId xmlns:a16="http://schemas.microsoft.com/office/drawing/2014/main" id="{715C480F-5FD6-4A66-8AC2-2161C49D0F01}"/>
              </a:ext>
            </a:extLst>
          </p:cNvPr>
          <p:cNvSpPr/>
          <p:nvPr/>
        </p:nvSpPr>
        <p:spPr>
          <a:xfrm>
            <a:off x="1584000" y="830997"/>
            <a:ext cx="7560000" cy="405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pic>
        <p:nvPicPr>
          <p:cNvPr id="14" name="Picture 13">
            <a:extLst>
              <a:ext uri="{FF2B5EF4-FFF2-40B4-BE49-F238E27FC236}">
                <a16:creationId xmlns:a16="http://schemas.microsoft.com/office/drawing/2014/main" id="{23F95FEF-E9CF-45A0-9248-DDDA56FD3BDD}"/>
              </a:ext>
            </a:extLst>
          </p:cNvPr>
          <p:cNvPicPr>
            <a:picLocks noChangeAspect="1"/>
          </p:cNvPicPr>
          <p:nvPr/>
        </p:nvPicPr>
        <p:blipFill>
          <a:blip r:embed="rId2"/>
          <a:stretch>
            <a:fillRect/>
          </a:stretch>
        </p:blipFill>
        <p:spPr>
          <a:xfrm>
            <a:off x="7632478" y="3176737"/>
            <a:ext cx="1357903" cy="864000"/>
          </a:xfrm>
          <a:prstGeom prst="rect">
            <a:avLst/>
          </a:prstGeom>
        </p:spPr>
      </p:pic>
      <p:pic>
        <p:nvPicPr>
          <p:cNvPr id="15" name="Picture 14">
            <a:extLst>
              <a:ext uri="{FF2B5EF4-FFF2-40B4-BE49-F238E27FC236}">
                <a16:creationId xmlns:a16="http://schemas.microsoft.com/office/drawing/2014/main" id="{DBD74608-D635-4B32-A051-AA49F08C3730}"/>
              </a:ext>
            </a:extLst>
          </p:cNvPr>
          <p:cNvPicPr>
            <a:picLocks noChangeAspect="1"/>
          </p:cNvPicPr>
          <p:nvPr/>
        </p:nvPicPr>
        <p:blipFill>
          <a:blip r:embed="rId3"/>
          <a:stretch>
            <a:fillRect/>
          </a:stretch>
        </p:blipFill>
        <p:spPr>
          <a:xfrm>
            <a:off x="6620861" y="1901288"/>
            <a:ext cx="1501017" cy="864000"/>
          </a:xfrm>
          <a:prstGeom prst="rect">
            <a:avLst/>
          </a:prstGeom>
        </p:spPr>
      </p:pic>
      <p:sp>
        <p:nvSpPr>
          <p:cNvPr id="20" name="TextBox 19">
            <a:extLst>
              <a:ext uri="{FF2B5EF4-FFF2-40B4-BE49-F238E27FC236}">
                <a16:creationId xmlns:a16="http://schemas.microsoft.com/office/drawing/2014/main" id="{C6435F8B-EB98-4E7E-B296-3EF12B183BE8}"/>
              </a:ext>
            </a:extLst>
          </p:cNvPr>
          <p:cNvSpPr txBox="1"/>
          <p:nvPr/>
        </p:nvSpPr>
        <p:spPr>
          <a:xfrm>
            <a:off x="5443930" y="2194789"/>
            <a:ext cx="1226820" cy="276999"/>
          </a:xfrm>
          <a:prstGeom prst="rect">
            <a:avLst/>
          </a:prstGeom>
          <a:noFill/>
        </p:spPr>
        <p:txBody>
          <a:bodyPr wrap="square" rtlCol="0">
            <a:spAutoFit/>
          </a:bodyPr>
          <a:lstStyle/>
          <a:p>
            <a:pPr algn="ctr"/>
            <a:r>
              <a:rPr lang="en-CA" sz="1200" spc="300" dirty="0"/>
              <a:t>HEALTHY</a:t>
            </a:r>
          </a:p>
        </p:txBody>
      </p:sp>
      <p:sp>
        <p:nvSpPr>
          <p:cNvPr id="21" name="TextBox 20">
            <a:extLst>
              <a:ext uri="{FF2B5EF4-FFF2-40B4-BE49-F238E27FC236}">
                <a16:creationId xmlns:a16="http://schemas.microsoft.com/office/drawing/2014/main" id="{3F92D663-6752-4954-AE59-D5F8291966A4}"/>
              </a:ext>
            </a:extLst>
          </p:cNvPr>
          <p:cNvSpPr txBox="1"/>
          <p:nvPr/>
        </p:nvSpPr>
        <p:spPr>
          <a:xfrm>
            <a:off x="6670750" y="3476096"/>
            <a:ext cx="1226820" cy="276999"/>
          </a:xfrm>
          <a:prstGeom prst="rect">
            <a:avLst/>
          </a:prstGeom>
          <a:noFill/>
        </p:spPr>
        <p:txBody>
          <a:bodyPr wrap="square" rtlCol="0">
            <a:spAutoFit/>
          </a:bodyPr>
          <a:lstStyle/>
          <a:p>
            <a:pPr algn="ctr"/>
            <a:r>
              <a:rPr lang="en-CA" sz="1200" spc="300" dirty="0"/>
              <a:t>OA</a:t>
            </a:r>
          </a:p>
        </p:txBody>
      </p:sp>
    </p:spTree>
    <p:extLst>
      <p:ext uri="{BB962C8B-B14F-4D97-AF65-F5344CB8AC3E}">
        <p14:creationId xmlns:p14="http://schemas.microsoft.com/office/powerpoint/2010/main" val="35931937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C86A53D-3F5F-47FF-8B01-19146F73CAB6}"/>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
        <p:nvSpPr>
          <p:cNvPr id="32" name="TextBox 31">
            <a:extLst>
              <a:ext uri="{FF2B5EF4-FFF2-40B4-BE49-F238E27FC236}">
                <a16:creationId xmlns:a16="http://schemas.microsoft.com/office/drawing/2014/main" id="{BE7C965E-03EA-4DBC-AE72-29881CF8E71D}"/>
              </a:ext>
            </a:extLst>
          </p:cNvPr>
          <p:cNvSpPr txBox="1"/>
          <p:nvPr/>
        </p:nvSpPr>
        <p:spPr>
          <a:xfrm>
            <a:off x="832570" y="3680213"/>
            <a:ext cx="8018860" cy="1200329"/>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F</a:t>
            </a:r>
            <a:r>
              <a:rPr lang="en-CA" sz="2000" dirty="0">
                <a:latin typeface="Segoe UI" panose="020B0502040204020203" pitchFamily="34" charset="0"/>
                <a:cs typeface="Segoe UI" panose="020B0502040204020203" pitchFamily="34" charset="0"/>
              </a:rPr>
              <a:t>INDINGS</a:t>
            </a:r>
            <a:endParaRPr lang="en-CA" sz="1600" dirty="0">
              <a:latin typeface="Segoe UI" panose="020B0502040204020203" pitchFamily="34" charset="0"/>
              <a:cs typeface="Segoe UI" panose="020B0502040204020203" pitchFamily="34" charset="0"/>
            </a:endParaRPr>
          </a:p>
          <a:p>
            <a:r>
              <a:rPr lang="en-US" sz="1600" dirty="0">
                <a:latin typeface="Segoe UI" panose="020B0502040204020203" pitchFamily="34" charset="0"/>
                <a:cs typeface="Segoe UI" panose="020B0502040204020203" pitchFamily="34" charset="0"/>
              </a:rPr>
              <a:t>Thumb arthroplasty partially restores joint function and mobility but cannot fully replicate the kinematics of the healthy thumb</a:t>
            </a:r>
            <a:r>
              <a:rPr lang="en-CA" sz="1600" dirty="0">
                <a:latin typeface="Segoe UI" panose="020B0502040204020203" pitchFamily="34" charset="0"/>
                <a:cs typeface="Segoe UI" panose="020B0502040204020203" pitchFamily="34" charset="0"/>
              </a:rPr>
              <a:t>. Such results can potentially </a:t>
            </a:r>
            <a:r>
              <a:rPr lang="en-US" sz="1600" dirty="0">
                <a:latin typeface="Segoe UI" panose="020B0502040204020203" pitchFamily="34" charset="0"/>
                <a:cs typeface="Segoe UI" panose="020B0502040204020203" pitchFamily="34" charset="0"/>
              </a:rPr>
              <a:t>help enhance current implant designs.</a:t>
            </a:r>
            <a:endParaRPr lang="en-CA" sz="1600" dirty="0">
              <a:latin typeface="Segoe UI" panose="020B0502040204020203" pitchFamily="34" charset="0"/>
              <a:cs typeface="Segoe UI" panose="020B0502040204020203" pitchFamily="34" charset="0"/>
            </a:endParaRPr>
          </a:p>
        </p:txBody>
      </p:sp>
      <p:sp>
        <p:nvSpPr>
          <p:cNvPr id="10" name="TextBox 9">
            <a:extLst>
              <a:ext uri="{FF2B5EF4-FFF2-40B4-BE49-F238E27FC236}">
                <a16:creationId xmlns:a16="http://schemas.microsoft.com/office/drawing/2014/main" id="{EFB6FE4D-9C2B-4B51-88B7-74B75537E09C}"/>
              </a:ext>
            </a:extLst>
          </p:cNvPr>
          <p:cNvSpPr txBox="1"/>
          <p:nvPr/>
        </p:nvSpPr>
        <p:spPr>
          <a:xfrm>
            <a:off x="292570" y="1100155"/>
            <a:ext cx="8558860"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P</a:t>
            </a:r>
            <a:r>
              <a:rPr lang="en-CA" sz="2000" dirty="0">
                <a:latin typeface="Segoe UI" panose="020B0502040204020203" pitchFamily="34" charset="0"/>
                <a:cs typeface="Segoe UI" panose="020B0502040204020203" pitchFamily="34" charset="0"/>
              </a:rPr>
              <a:t>URPOSE</a:t>
            </a:r>
          </a:p>
          <a:p>
            <a:r>
              <a:rPr lang="en-US" sz="1600" dirty="0">
                <a:latin typeface="Segoe UI" panose="020B0502040204020203" pitchFamily="34" charset="0"/>
                <a:cs typeface="Segoe UI" panose="020B0502040204020203" pitchFamily="34" charset="0"/>
              </a:rPr>
              <a:t>Understand how total thumb replacement prosthesis affect and/or restore the mobility of patients who suffered from advanced joint degeneration</a:t>
            </a:r>
            <a:r>
              <a:rPr lang="en-CA" sz="1600" dirty="0">
                <a:latin typeface="Segoe UI" panose="020B0502040204020203" pitchFamily="34" charset="0"/>
                <a:cs typeface="Segoe UI" panose="020B0502040204020203" pitchFamily="34" charset="0"/>
              </a:rPr>
              <a:t>.</a:t>
            </a:r>
          </a:p>
        </p:txBody>
      </p:sp>
      <p:sp>
        <p:nvSpPr>
          <p:cNvPr id="29" name="Rectangle 28">
            <a:extLst>
              <a:ext uri="{FF2B5EF4-FFF2-40B4-BE49-F238E27FC236}">
                <a16:creationId xmlns:a16="http://schemas.microsoft.com/office/drawing/2014/main" id="{D0B24AB5-E1EE-4A71-AA89-56A93C9EED21}"/>
              </a:ext>
            </a:extLst>
          </p:cNvPr>
          <p:cNvSpPr/>
          <p:nvPr/>
        </p:nvSpPr>
        <p:spPr>
          <a:xfrm>
            <a:off x="832570" y="3680213"/>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8" name="Rectangle 17">
            <a:extLst>
              <a:ext uri="{FF2B5EF4-FFF2-40B4-BE49-F238E27FC236}">
                <a16:creationId xmlns:a16="http://schemas.microsoft.com/office/drawing/2014/main" id="{28A62D92-C9E2-43F7-94B1-CB43DA9E117B}"/>
              </a:ext>
            </a:extLst>
          </p:cNvPr>
          <p:cNvSpPr/>
          <p:nvPr/>
        </p:nvSpPr>
        <p:spPr>
          <a:xfrm>
            <a:off x="292570" y="1100155"/>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7" name="Rectangle: Rounded Corners 16">
            <a:extLst>
              <a:ext uri="{FF2B5EF4-FFF2-40B4-BE49-F238E27FC236}">
                <a16:creationId xmlns:a16="http://schemas.microsoft.com/office/drawing/2014/main" id="{4AB55AD7-C114-4E3E-9B0D-E850FA8228CD}"/>
              </a:ext>
            </a:extLst>
          </p:cNvPr>
          <p:cNvSpPr/>
          <p:nvPr/>
        </p:nvSpPr>
        <p:spPr>
          <a:xfrm>
            <a:off x="0" y="4898090"/>
            <a:ext cx="7020000" cy="540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31" name="TextBox 30">
            <a:extLst>
              <a:ext uri="{FF2B5EF4-FFF2-40B4-BE49-F238E27FC236}">
                <a16:creationId xmlns:a16="http://schemas.microsoft.com/office/drawing/2014/main" id="{86105C29-5D8E-4DFE-8071-4F6A881A653E}"/>
              </a:ext>
            </a:extLst>
          </p:cNvPr>
          <p:cNvSpPr txBox="1"/>
          <p:nvPr/>
        </p:nvSpPr>
        <p:spPr>
          <a:xfrm>
            <a:off x="537029" y="2387539"/>
            <a:ext cx="8314401"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H</a:t>
            </a:r>
            <a:r>
              <a:rPr lang="en-CA" sz="2000" dirty="0">
                <a:latin typeface="Segoe UI" panose="020B0502040204020203" pitchFamily="34" charset="0"/>
                <a:cs typeface="Segoe UI" panose="020B0502040204020203" pitchFamily="34" charset="0"/>
              </a:rPr>
              <a:t>OW</a:t>
            </a:r>
            <a:endParaRPr lang="en-CA" sz="1600" dirty="0">
              <a:latin typeface="Segoe UI" panose="020B0502040204020203" pitchFamily="34" charset="0"/>
              <a:cs typeface="Segoe UI" panose="020B0502040204020203" pitchFamily="34" charset="0"/>
            </a:endParaRPr>
          </a:p>
          <a:p>
            <a:r>
              <a:rPr lang="en-US" sz="1600" dirty="0">
                <a:latin typeface="Segoe UI" panose="020B0502040204020203" pitchFamily="34" charset="0"/>
                <a:cs typeface="Segoe UI" panose="020B0502040204020203" pitchFamily="34" charset="0"/>
              </a:rPr>
              <a:t>Collect patient’s pre- and post-surgery CT scans while performing defined movements and quantify mobility using custom-made medical imaging-based motion capture algorithm.</a:t>
            </a:r>
            <a:endParaRPr lang="en-CA" sz="1600" dirty="0">
              <a:latin typeface="Segoe UI" panose="020B0502040204020203" pitchFamily="34" charset="0"/>
              <a:cs typeface="Segoe UI" panose="020B0502040204020203" pitchFamily="34" charset="0"/>
            </a:endParaRPr>
          </a:p>
        </p:txBody>
      </p:sp>
      <p:sp>
        <p:nvSpPr>
          <p:cNvPr id="28" name="Rectangle 27">
            <a:extLst>
              <a:ext uri="{FF2B5EF4-FFF2-40B4-BE49-F238E27FC236}">
                <a16:creationId xmlns:a16="http://schemas.microsoft.com/office/drawing/2014/main" id="{6B23E860-4C37-4AD8-825C-92770B68794A}"/>
              </a:ext>
            </a:extLst>
          </p:cNvPr>
          <p:cNvSpPr/>
          <p:nvPr/>
        </p:nvSpPr>
        <p:spPr>
          <a:xfrm>
            <a:off x="537029" y="2387539"/>
            <a:ext cx="541568"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33" name="TextBox 32">
            <a:extLst>
              <a:ext uri="{FF2B5EF4-FFF2-40B4-BE49-F238E27FC236}">
                <a16:creationId xmlns:a16="http://schemas.microsoft.com/office/drawing/2014/main" id="{5277CB94-F2C5-4AAD-9473-63644295B179}"/>
              </a:ext>
            </a:extLst>
          </p:cNvPr>
          <p:cNvSpPr txBox="1"/>
          <p:nvPr/>
        </p:nvSpPr>
        <p:spPr>
          <a:xfrm>
            <a:off x="1226457" y="0"/>
            <a:ext cx="7917543" cy="830997"/>
          </a:xfrm>
          <a:prstGeom prst="rect">
            <a:avLst/>
          </a:prstGeom>
          <a:noFill/>
        </p:spPr>
        <p:txBody>
          <a:bodyPr wrap="square" rtlCol="0">
            <a:spAutoFit/>
          </a:bodyPr>
          <a:lstStyle/>
          <a:p>
            <a:pPr algn="ctr"/>
            <a:r>
              <a:rPr lang="en-CA" sz="2400" spc="450" dirty="0">
                <a:latin typeface="Segoe UI" panose="020B0502040204020203" pitchFamily="34" charset="0"/>
                <a:cs typeface="Segoe UI" panose="020B0502040204020203" pitchFamily="34" charset="0"/>
              </a:rPr>
              <a:t>M</a:t>
            </a:r>
            <a:r>
              <a:rPr lang="en-CA" spc="450" dirty="0">
                <a:latin typeface="Segoe UI" panose="020B0502040204020203" pitchFamily="34" charset="0"/>
                <a:cs typeface="Segoe UI" panose="020B0502040204020203" pitchFamily="34" charset="0"/>
              </a:rPr>
              <a:t>EASURING THE </a:t>
            </a:r>
            <a:r>
              <a:rPr lang="en-CA" sz="2400" spc="450" dirty="0">
                <a:latin typeface="Segoe UI" panose="020B0502040204020203" pitchFamily="34" charset="0"/>
                <a:cs typeface="Segoe UI" panose="020B0502040204020203" pitchFamily="34" charset="0"/>
              </a:rPr>
              <a:t>I</a:t>
            </a:r>
            <a:r>
              <a:rPr lang="en-CA" spc="450" dirty="0">
                <a:latin typeface="Segoe UI" panose="020B0502040204020203" pitchFamily="34" charset="0"/>
                <a:cs typeface="Segoe UI" panose="020B0502040204020203" pitchFamily="34" charset="0"/>
              </a:rPr>
              <a:t>MPACT OF </a:t>
            </a:r>
            <a:r>
              <a:rPr lang="en-CA" sz="2400" spc="450" dirty="0">
                <a:latin typeface="Segoe UI" panose="020B0502040204020203" pitchFamily="34" charset="0"/>
                <a:cs typeface="Segoe UI" panose="020B0502040204020203" pitchFamily="34" charset="0"/>
              </a:rPr>
              <a:t>T</a:t>
            </a:r>
            <a:r>
              <a:rPr lang="en-CA" spc="450" dirty="0">
                <a:latin typeface="Segoe UI" panose="020B0502040204020203" pitchFamily="34" charset="0"/>
                <a:cs typeface="Segoe UI" panose="020B0502040204020203" pitchFamily="34" charset="0"/>
              </a:rPr>
              <a:t>OTAL </a:t>
            </a:r>
            <a:r>
              <a:rPr lang="en-CA" sz="2400" spc="450" dirty="0">
                <a:latin typeface="Segoe UI" panose="020B0502040204020203" pitchFamily="34" charset="0"/>
                <a:cs typeface="Segoe UI" panose="020B0502040204020203" pitchFamily="34" charset="0"/>
              </a:rPr>
              <a:t>T</a:t>
            </a:r>
            <a:r>
              <a:rPr lang="en-CA" spc="450" dirty="0">
                <a:latin typeface="Segoe UI" panose="020B0502040204020203" pitchFamily="34" charset="0"/>
                <a:cs typeface="Segoe UI" panose="020B0502040204020203" pitchFamily="34" charset="0"/>
              </a:rPr>
              <a:t>HUMB </a:t>
            </a:r>
            <a:r>
              <a:rPr lang="en-CA" sz="2400" spc="450" dirty="0">
                <a:latin typeface="Segoe UI" panose="020B0502040204020203" pitchFamily="34" charset="0"/>
                <a:cs typeface="Segoe UI" panose="020B0502040204020203" pitchFamily="34" charset="0"/>
              </a:rPr>
              <a:t>R</a:t>
            </a:r>
            <a:r>
              <a:rPr lang="en-CA" spc="450" dirty="0">
                <a:latin typeface="Segoe UI" panose="020B0502040204020203" pitchFamily="34" charset="0"/>
                <a:cs typeface="Segoe UI" panose="020B0502040204020203" pitchFamily="34" charset="0"/>
              </a:rPr>
              <a:t>EPLACEMENT ON </a:t>
            </a:r>
            <a:r>
              <a:rPr lang="en-CA" sz="2400" spc="450" dirty="0">
                <a:latin typeface="Segoe UI" panose="020B0502040204020203" pitchFamily="34" charset="0"/>
                <a:cs typeface="Segoe UI" panose="020B0502040204020203" pitchFamily="34" charset="0"/>
              </a:rPr>
              <a:t>H</a:t>
            </a:r>
            <a:r>
              <a:rPr lang="en-CA" spc="450" dirty="0">
                <a:latin typeface="Segoe UI" panose="020B0502040204020203" pitchFamily="34" charset="0"/>
                <a:cs typeface="Segoe UI" panose="020B0502040204020203" pitchFamily="34" charset="0"/>
              </a:rPr>
              <a:t>AND </a:t>
            </a:r>
            <a:r>
              <a:rPr lang="en-CA" sz="2400" spc="450" dirty="0">
                <a:latin typeface="Segoe UI" panose="020B0502040204020203" pitchFamily="34" charset="0"/>
                <a:cs typeface="Segoe UI" panose="020B0502040204020203" pitchFamily="34" charset="0"/>
              </a:rPr>
              <a:t>M</a:t>
            </a:r>
            <a:r>
              <a:rPr lang="en-CA" spc="450" dirty="0">
                <a:latin typeface="Segoe UI" panose="020B0502040204020203" pitchFamily="34" charset="0"/>
                <a:cs typeface="Segoe UI" panose="020B0502040204020203" pitchFamily="34" charset="0"/>
              </a:rPr>
              <a:t>OBILITY</a:t>
            </a:r>
          </a:p>
        </p:txBody>
      </p:sp>
      <p:sp>
        <p:nvSpPr>
          <p:cNvPr id="34" name="Rectangle: Rounded Corners 33">
            <a:extLst>
              <a:ext uri="{FF2B5EF4-FFF2-40B4-BE49-F238E27FC236}">
                <a16:creationId xmlns:a16="http://schemas.microsoft.com/office/drawing/2014/main" id="{715C480F-5FD6-4A66-8AC2-2161C49D0F01}"/>
              </a:ext>
            </a:extLst>
          </p:cNvPr>
          <p:cNvSpPr/>
          <p:nvPr/>
        </p:nvSpPr>
        <p:spPr>
          <a:xfrm>
            <a:off x="1584000" y="830997"/>
            <a:ext cx="7560000" cy="405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pic>
        <p:nvPicPr>
          <p:cNvPr id="16" name="Picture 15">
            <a:extLst>
              <a:ext uri="{FF2B5EF4-FFF2-40B4-BE49-F238E27FC236}">
                <a16:creationId xmlns:a16="http://schemas.microsoft.com/office/drawing/2014/main" id="{71F0214B-F20C-4626-9649-F958C155627B}"/>
              </a:ext>
            </a:extLst>
          </p:cNvPr>
          <p:cNvPicPr>
            <a:picLocks noChangeAspect="1"/>
          </p:cNvPicPr>
          <p:nvPr/>
        </p:nvPicPr>
        <p:blipFill rotWithShape="1">
          <a:blip r:embed="rId2"/>
          <a:srcRect t="7917"/>
          <a:stretch/>
        </p:blipFill>
        <p:spPr>
          <a:xfrm rot="16200000">
            <a:off x="7445830" y="1410924"/>
            <a:ext cx="788309" cy="1800000"/>
          </a:xfrm>
          <a:prstGeom prst="rect">
            <a:avLst/>
          </a:prstGeom>
        </p:spPr>
      </p:pic>
      <p:pic>
        <p:nvPicPr>
          <p:cNvPr id="19" name="Picture 18">
            <a:extLst>
              <a:ext uri="{FF2B5EF4-FFF2-40B4-BE49-F238E27FC236}">
                <a16:creationId xmlns:a16="http://schemas.microsoft.com/office/drawing/2014/main" id="{8D4B3F98-3274-4AB6-8E8C-75AD442A6C9B}"/>
              </a:ext>
            </a:extLst>
          </p:cNvPr>
          <p:cNvPicPr>
            <a:picLocks noChangeAspect="1"/>
          </p:cNvPicPr>
          <p:nvPr/>
        </p:nvPicPr>
        <p:blipFill>
          <a:blip r:embed="rId3"/>
          <a:stretch>
            <a:fillRect/>
          </a:stretch>
        </p:blipFill>
        <p:spPr>
          <a:xfrm rot="16200000">
            <a:off x="5974397" y="2846895"/>
            <a:ext cx="745946" cy="1800000"/>
          </a:xfrm>
          <a:prstGeom prst="rect">
            <a:avLst/>
          </a:prstGeom>
        </p:spPr>
      </p:pic>
      <p:sp>
        <p:nvSpPr>
          <p:cNvPr id="23" name="TextBox 22">
            <a:extLst>
              <a:ext uri="{FF2B5EF4-FFF2-40B4-BE49-F238E27FC236}">
                <a16:creationId xmlns:a16="http://schemas.microsoft.com/office/drawing/2014/main" id="{F003C0C6-D24A-435E-96A9-FAA97F0EFE8D}"/>
              </a:ext>
            </a:extLst>
          </p:cNvPr>
          <p:cNvSpPr txBox="1"/>
          <p:nvPr/>
        </p:nvSpPr>
        <p:spPr>
          <a:xfrm>
            <a:off x="4232906" y="3610706"/>
            <a:ext cx="1131094" cy="276999"/>
          </a:xfrm>
          <a:prstGeom prst="rect">
            <a:avLst/>
          </a:prstGeom>
          <a:noFill/>
        </p:spPr>
        <p:txBody>
          <a:bodyPr wrap="square" rtlCol="0">
            <a:spAutoFit/>
          </a:bodyPr>
          <a:lstStyle/>
          <a:p>
            <a:pPr algn="ctr"/>
            <a:r>
              <a:rPr lang="en-CA" sz="1200" spc="300" dirty="0"/>
              <a:t>IMPLANT</a:t>
            </a:r>
          </a:p>
        </p:txBody>
      </p:sp>
      <p:sp>
        <p:nvSpPr>
          <p:cNvPr id="24" name="TextBox 23">
            <a:extLst>
              <a:ext uri="{FF2B5EF4-FFF2-40B4-BE49-F238E27FC236}">
                <a16:creationId xmlns:a16="http://schemas.microsoft.com/office/drawing/2014/main" id="{DC4ED53C-4F1F-454A-8D72-51F1D09B7F8F}"/>
              </a:ext>
            </a:extLst>
          </p:cNvPr>
          <p:cNvSpPr txBox="1"/>
          <p:nvPr/>
        </p:nvSpPr>
        <p:spPr>
          <a:xfrm>
            <a:off x="6463484" y="2168267"/>
            <a:ext cx="491014" cy="276999"/>
          </a:xfrm>
          <a:prstGeom prst="rect">
            <a:avLst/>
          </a:prstGeom>
          <a:noFill/>
        </p:spPr>
        <p:txBody>
          <a:bodyPr wrap="square" rtlCol="0">
            <a:spAutoFit/>
          </a:bodyPr>
          <a:lstStyle/>
          <a:p>
            <a:r>
              <a:rPr lang="en-CA" sz="1200" spc="300" dirty="0"/>
              <a:t>OA</a:t>
            </a:r>
          </a:p>
        </p:txBody>
      </p:sp>
    </p:spTree>
    <p:extLst>
      <p:ext uri="{BB962C8B-B14F-4D97-AF65-F5344CB8AC3E}">
        <p14:creationId xmlns:p14="http://schemas.microsoft.com/office/powerpoint/2010/main" val="14364070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C86A53D-3F5F-47FF-8B01-19146F73CAB6}"/>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
        <p:nvSpPr>
          <p:cNvPr id="32" name="TextBox 31">
            <a:extLst>
              <a:ext uri="{FF2B5EF4-FFF2-40B4-BE49-F238E27FC236}">
                <a16:creationId xmlns:a16="http://schemas.microsoft.com/office/drawing/2014/main" id="{BE7C965E-03EA-4DBC-AE72-29881CF8E71D}"/>
              </a:ext>
            </a:extLst>
          </p:cNvPr>
          <p:cNvSpPr txBox="1"/>
          <p:nvPr/>
        </p:nvSpPr>
        <p:spPr>
          <a:xfrm>
            <a:off x="832570" y="3680213"/>
            <a:ext cx="8018860" cy="1200329"/>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F</a:t>
            </a:r>
            <a:r>
              <a:rPr lang="en-CA" sz="2000" dirty="0">
                <a:latin typeface="Segoe UI" panose="020B0502040204020203" pitchFamily="34" charset="0"/>
                <a:cs typeface="Segoe UI" panose="020B0502040204020203" pitchFamily="34" charset="0"/>
              </a:rPr>
              <a:t>INDINGS</a:t>
            </a:r>
            <a:endParaRPr lang="en-CA" sz="1600" dirty="0">
              <a:latin typeface="Segoe UI" panose="020B0502040204020203" pitchFamily="34" charset="0"/>
              <a:cs typeface="Segoe UI" panose="020B0502040204020203" pitchFamily="34" charset="0"/>
            </a:endParaRPr>
          </a:p>
          <a:p>
            <a:r>
              <a:rPr lang="en-US" sz="1600" dirty="0">
                <a:latin typeface="Segoe UI" panose="020B0502040204020203" pitchFamily="34" charset="0"/>
                <a:cs typeface="Segoe UI" panose="020B0502040204020203" pitchFamily="34" charset="0"/>
              </a:rPr>
              <a:t>This work provides a new method for the patient-specific assessment of cartilage properties, as well as a dataset for the development of more accurate computer models of human joints.</a:t>
            </a:r>
            <a:endParaRPr lang="en-CA" sz="1600" dirty="0">
              <a:latin typeface="Segoe UI" panose="020B0502040204020203" pitchFamily="34" charset="0"/>
              <a:cs typeface="Segoe UI" panose="020B0502040204020203" pitchFamily="34" charset="0"/>
            </a:endParaRPr>
          </a:p>
        </p:txBody>
      </p:sp>
      <p:sp>
        <p:nvSpPr>
          <p:cNvPr id="10" name="TextBox 9">
            <a:extLst>
              <a:ext uri="{FF2B5EF4-FFF2-40B4-BE49-F238E27FC236}">
                <a16:creationId xmlns:a16="http://schemas.microsoft.com/office/drawing/2014/main" id="{EFB6FE4D-9C2B-4B51-88B7-74B75537E09C}"/>
              </a:ext>
            </a:extLst>
          </p:cNvPr>
          <p:cNvSpPr txBox="1"/>
          <p:nvPr/>
        </p:nvSpPr>
        <p:spPr>
          <a:xfrm>
            <a:off x="292570" y="1100155"/>
            <a:ext cx="8558860"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P</a:t>
            </a:r>
            <a:r>
              <a:rPr lang="en-CA" sz="2000" dirty="0">
                <a:latin typeface="Segoe UI" panose="020B0502040204020203" pitchFamily="34" charset="0"/>
                <a:cs typeface="Segoe UI" panose="020B0502040204020203" pitchFamily="34" charset="0"/>
              </a:rPr>
              <a:t>URPOSE</a:t>
            </a:r>
          </a:p>
          <a:p>
            <a:r>
              <a:rPr lang="en-US" sz="1600" dirty="0">
                <a:latin typeface="Segoe UI" panose="020B0502040204020203" pitchFamily="34" charset="0"/>
                <a:cs typeface="Segoe UI" panose="020B0502040204020203" pitchFamily="34" charset="0"/>
              </a:rPr>
              <a:t>Enable the patient-specific in vivo assessment of soft tissue morphology and mechanical properties</a:t>
            </a:r>
            <a:r>
              <a:rPr lang="en-CA" sz="1600" dirty="0">
                <a:latin typeface="Segoe UI" panose="020B0502040204020203" pitchFamily="34" charset="0"/>
                <a:cs typeface="Segoe UI" panose="020B0502040204020203" pitchFamily="34" charset="0"/>
              </a:rPr>
              <a:t> using a non-destructive medical imaging-based approach.</a:t>
            </a:r>
          </a:p>
        </p:txBody>
      </p:sp>
      <p:sp>
        <p:nvSpPr>
          <p:cNvPr id="29" name="Rectangle 28">
            <a:extLst>
              <a:ext uri="{FF2B5EF4-FFF2-40B4-BE49-F238E27FC236}">
                <a16:creationId xmlns:a16="http://schemas.microsoft.com/office/drawing/2014/main" id="{D0B24AB5-E1EE-4A71-AA89-56A93C9EED21}"/>
              </a:ext>
            </a:extLst>
          </p:cNvPr>
          <p:cNvSpPr/>
          <p:nvPr/>
        </p:nvSpPr>
        <p:spPr>
          <a:xfrm>
            <a:off x="832570" y="3680213"/>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8" name="Rectangle 17">
            <a:extLst>
              <a:ext uri="{FF2B5EF4-FFF2-40B4-BE49-F238E27FC236}">
                <a16:creationId xmlns:a16="http://schemas.microsoft.com/office/drawing/2014/main" id="{28A62D92-C9E2-43F7-94B1-CB43DA9E117B}"/>
              </a:ext>
            </a:extLst>
          </p:cNvPr>
          <p:cNvSpPr/>
          <p:nvPr/>
        </p:nvSpPr>
        <p:spPr>
          <a:xfrm>
            <a:off x="292570" y="1100155"/>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7" name="Rectangle: Rounded Corners 16">
            <a:extLst>
              <a:ext uri="{FF2B5EF4-FFF2-40B4-BE49-F238E27FC236}">
                <a16:creationId xmlns:a16="http://schemas.microsoft.com/office/drawing/2014/main" id="{4AB55AD7-C114-4E3E-9B0D-E850FA8228CD}"/>
              </a:ext>
            </a:extLst>
          </p:cNvPr>
          <p:cNvSpPr/>
          <p:nvPr/>
        </p:nvSpPr>
        <p:spPr>
          <a:xfrm>
            <a:off x="0" y="4898090"/>
            <a:ext cx="7020000" cy="540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31" name="TextBox 30">
            <a:extLst>
              <a:ext uri="{FF2B5EF4-FFF2-40B4-BE49-F238E27FC236}">
                <a16:creationId xmlns:a16="http://schemas.microsoft.com/office/drawing/2014/main" id="{86105C29-5D8E-4DFE-8071-4F6A881A653E}"/>
              </a:ext>
            </a:extLst>
          </p:cNvPr>
          <p:cNvSpPr txBox="1"/>
          <p:nvPr/>
        </p:nvSpPr>
        <p:spPr>
          <a:xfrm>
            <a:off x="537029" y="2387539"/>
            <a:ext cx="8314401"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H</a:t>
            </a:r>
            <a:r>
              <a:rPr lang="en-CA" sz="2000" dirty="0">
                <a:latin typeface="Segoe UI" panose="020B0502040204020203" pitchFamily="34" charset="0"/>
                <a:cs typeface="Segoe UI" panose="020B0502040204020203" pitchFamily="34" charset="0"/>
              </a:rPr>
              <a:t>OW</a:t>
            </a:r>
            <a:endParaRPr lang="en-CA" sz="1600" dirty="0">
              <a:latin typeface="Segoe UI" panose="020B0502040204020203" pitchFamily="34" charset="0"/>
              <a:cs typeface="Segoe UI" panose="020B0502040204020203" pitchFamily="34" charset="0"/>
            </a:endParaRPr>
          </a:p>
          <a:p>
            <a:r>
              <a:rPr lang="en-US" sz="1600" dirty="0">
                <a:latin typeface="Segoe UI" panose="020B0502040204020203" pitchFamily="34" charset="0"/>
                <a:cs typeface="Segoe UI" panose="020B0502040204020203" pitchFamily="34" charset="0"/>
              </a:rPr>
              <a:t>Measure cartilage behavior using custom indentation technology and collect contrast-enhanced CT scans to assess the association between mechanical and image properties.</a:t>
            </a:r>
            <a:endParaRPr lang="en-CA" sz="1600" dirty="0">
              <a:latin typeface="Segoe UI" panose="020B0502040204020203" pitchFamily="34" charset="0"/>
              <a:cs typeface="Segoe UI" panose="020B0502040204020203" pitchFamily="34" charset="0"/>
            </a:endParaRPr>
          </a:p>
        </p:txBody>
      </p:sp>
      <p:sp>
        <p:nvSpPr>
          <p:cNvPr id="28" name="Rectangle 27">
            <a:extLst>
              <a:ext uri="{FF2B5EF4-FFF2-40B4-BE49-F238E27FC236}">
                <a16:creationId xmlns:a16="http://schemas.microsoft.com/office/drawing/2014/main" id="{6B23E860-4C37-4AD8-825C-92770B68794A}"/>
              </a:ext>
            </a:extLst>
          </p:cNvPr>
          <p:cNvSpPr/>
          <p:nvPr/>
        </p:nvSpPr>
        <p:spPr>
          <a:xfrm>
            <a:off x="537029" y="2387539"/>
            <a:ext cx="541568"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33" name="TextBox 32">
            <a:extLst>
              <a:ext uri="{FF2B5EF4-FFF2-40B4-BE49-F238E27FC236}">
                <a16:creationId xmlns:a16="http://schemas.microsoft.com/office/drawing/2014/main" id="{5277CB94-F2C5-4AAD-9473-63644295B179}"/>
              </a:ext>
            </a:extLst>
          </p:cNvPr>
          <p:cNvSpPr txBox="1"/>
          <p:nvPr/>
        </p:nvSpPr>
        <p:spPr>
          <a:xfrm>
            <a:off x="1226457" y="0"/>
            <a:ext cx="7917543" cy="830997"/>
          </a:xfrm>
          <a:prstGeom prst="rect">
            <a:avLst/>
          </a:prstGeom>
          <a:noFill/>
        </p:spPr>
        <p:txBody>
          <a:bodyPr wrap="square" rtlCol="0">
            <a:spAutoFit/>
          </a:bodyPr>
          <a:lstStyle/>
          <a:p>
            <a:pPr algn="ctr"/>
            <a:r>
              <a:rPr lang="en-CA" sz="2400" spc="450" dirty="0">
                <a:latin typeface="Segoe UI" panose="020B0502040204020203" pitchFamily="34" charset="0"/>
                <a:cs typeface="Segoe UI" panose="020B0502040204020203" pitchFamily="34" charset="0"/>
              </a:rPr>
              <a:t>A</a:t>
            </a:r>
            <a:r>
              <a:rPr lang="en-CA" spc="450" dirty="0">
                <a:latin typeface="Segoe UI" panose="020B0502040204020203" pitchFamily="34" charset="0"/>
                <a:cs typeface="Segoe UI" panose="020B0502040204020203" pitchFamily="34" charset="0"/>
              </a:rPr>
              <a:t>SSESSING </a:t>
            </a:r>
            <a:r>
              <a:rPr lang="en-CA" sz="2400" spc="450" dirty="0">
                <a:latin typeface="Segoe UI" panose="020B0502040204020203" pitchFamily="34" charset="0"/>
                <a:cs typeface="Segoe UI" panose="020B0502040204020203" pitchFamily="34" charset="0"/>
              </a:rPr>
              <a:t>S</a:t>
            </a:r>
            <a:r>
              <a:rPr lang="en-CA" spc="450" dirty="0">
                <a:latin typeface="Segoe UI" panose="020B0502040204020203" pitchFamily="34" charset="0"/>
                <a:cs typeface="Segoe UI" panose="020B0502040204020203" pitchFamily="34" charset="0"/>
              </a:rPr>
              <a:t>OFT </a:t>
            </a:r>
            <a:r>
              <a:rPr lang="en-CA" sz="2400" spc="450" dirty="0">
                <a:latin typeface="Segoe UI" panose="020B0502040204020203" pitchFamily="34" charset="0"/>
                <a:cs typeface="Segoe UI" panose="020B0502040204020203" pitchFamily="34" charset="0"/>
              </a:rPr>
              <a:t>T</a:t>
            </a:r>
            <a:r>
              <a:rPr lang="en-CA" spc="450" dirty="0">
                <a:latin typeface="Segoe UI" panose="020B0502040204020203" pitchFamily="34" charset="0"/>
                <a:cs typeface="Segoe UI" panose="020B0502040204020203" pitchFamily="34" charset="0"/>
              </a:rPr>
              <a:t>ISSUES </a:t>
            </a:r>
            <a:r>
              <a:rPr lang="en-CA" sz="2400" spc="450" dirty="0">
                <a:latin typeface="Segoe UI" panose="020B0502040204020203" pitchFamily="34" charset="0"/>
                <a:cs typeface="Segoe UI" panose="020B0502040204020203" pitchFamily="34" charset="0"/>
              </a:rPr>
              <a:t>P</a:t>
            </a:r>
            <a:r>
              <a:rPr lang="en-CA" spc="450" dirty="0">
                <a:latin typeface="Segoe UI" panose="020B0502040204020203" pitchFamily="34" charset="0"/>
                <a:cs typeface="Segoe UI" panose="020B0502040204020203" pitchFamily="34" charset="0"/>
              </a:rPr>
              <a:t>ROPERTIES </a:t>
            </a:r>
            <a:r>
              <a:rPr lang="en-CA" sz="2400" spc="450" dirty="0">
                <a:latin typeface="Segoe UI" panose="020B0502040204020203" pitchFamily="34" charset="0"/>
                <a:cs typeface="Segoe UI" panose="020B0502040204020203" pitchFamily="34" charset="0"/>
              </a:rPr>
              <a:t>U</a:t>
            </a:r>
            <a:r>
              <a:rPr lang="en-CA" spc="450" dirty="0">
                <a:latin typeface="Segoe UI" panose="020B0502040204020203" pitchFamily="34" charset="0"/>
                <a:cs typeface="Segoe UI" panose="020B0502040204020203" pitchFamily="34" charset="0"/>
              </a:rPr>
              <a:t>SING </a:t>
            </a:r>
            <a:r>
              <a:rPr lang="en-CA" sz="2400" spc="450" dirty="0">
                <a:latin typeface="Segoe UI" panose="020B0502040204020203" pitchFamily="34" charset="0"/>
                <a:cs typeface="Segoe UI" panose="020B0502040204020203" pitchFamily="34" charset="0"/>
              </a:rPr>
              <a:t>C</a:t>
            </a:r>
            <a:r>
              <a:rPr lang="en-CA" spc="450" dirty="0">
                <a:latin typeface="Segoe UI" panose="020B0502040204020203" pitchFamily="34" charset="0"/>
                <a:cs typeface="Segoe UI" panose="020B0502040204020203" pitchFamily="34" charset="0"/>
              </a:rPr>
              <a:t>ONTRAST </a:t>
            </a:r>
            <a:r>
              <a:rPr lang="en-CA" sz="2400" spc="450" dirty="0">
                <a:latin typeface="Segoe UI" panose="020B0502040204020203" pitchFamily="34" charset="0"/>
                <a:cs typeface="Segoe UI" panose="020B0502040204020203" pitchFamily="34" charset="0"/>
              </a:rPr>
              <a:t>E</a:t>
            </a:r>
            <a:r>
              <a:rPr lang="en-CA" spc="450" dirty="0">
                <a:latin typeface="Segoe UI" panose="020B0502040204020203" pitchFamily="34" charset="0"/>
                <a:cs typeface="Segoe UI" panose="020B0502040204020203" pitchFamily="34" charset="0"/>
              </a:rPr>
              <a:t>NHANCED </a:t>
            </a:r>
            <a:r>
              <a:rPr lang="en-CA" sz="2400" spc="450" dirty="0">
                <a:latin typeface="Segoe UI" panose="020B0502040204020203" pitchFamily="34" charset="0"/>
                <a:cs typeface="Segoe UI" panose="020B0502040204020203" pitchFamily="34" charset="0"/>
              </a:rPr>
              <a:t>M</a:t>
            </a:r>
            <a:r>
              <a:rPr lang="en-CA" spc="450" dirty="0">
                <a:latin typeface="Segoe UI" panose="020B0502040204020203" pitchFamily="34" charset="0"/>
                <a:cs typeface="Segoe UI" panose="020B0502040204020203" pitchFamily="34" charset="0"/>
              </a:rPr>
              <a:t>EDICAL </a:t>
            </a:r>
            <a:r>
              <a:rPr lang="en-CA" sz="2400" spc="450" dirty="0">
                <a:latin typeface="Segoe UI" panose="020B0502040204020203" pitchFamily="34" charset="0"/>
                <a:cs typeface="Segoe UI" panose="020B0502040204020203" pitchFamily="34" charset="0"/>
              </a:rPr>
              <a:t>I</a:t>
            </a:r>
            <a:r>
              <a:rPr lang="en-CA" spc="450" dirty="0">
                <a:latin typeface="Segoe UI" panose="020B0502040204020203" pitchFamily="34" charset="0"/>
                <a:cs typeface="Segoe UI" panose="020B0502040204020203" pitchFamily="34" charset="0"/>
              </a:rPr>
              <a:t>MAGING</a:t>
            </a:r>
          </a:p>
        </p:txBody>
      </p:sp>
      <p:sp>
        <p:nvSpPr>
          <p:cNvPr id="34" name="Rectangle: Rounded Corners 33">
            <a:extLst>
              <a:ext uri="{FF2B5EF4-FFF2-40B4-BE49-F238E27FC236}">
                <a16:creationId xmlns:a16="http://schemas.microsoft.com/office/drawing/2014/main" id="{715C480F-5FD6-4A66-8AC2-2161C49D0F01}"/>
              </a:ext>
            </a:extLst>
          </p:cNvPr>
          <p:cNvSpPr/>
          <p:nvPr/>
        </p:nvSpPr>
        <p:spPr>
          <a:xfrm>
            <a:off x="1584000" y="830997"/>
            <a:ext cx="7560000" cy="405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pic>
        <p:nvPicPr>
          <p:cNvPr id="20" name="Picture 19">
            <a:extLst>
              <a:ext uri="{FF2B5EF4-FFF2-40B4-BE49-F238E27FC236}">
                <a16:creationId xmlns:a16="http://schemas.microsoft.com/office/drawing/2014/main" id="{4331EB95-4EF0-46CE-A3AD-E24F1565A00D}"/>
              </a:ext>
            </a:extLst>
          </p:cNvPr>
          <p:cNvPicPr>
            <a:picLocks noChangeAspect="1"/>
          </p:cNvPicPr>
          <p:nvPr/>
        </p:nvPicPr>
        <p:blipFill rotWithShape="1">
          <a:blip r:embed="rId2"/>
          <a:srcRect l="37194" t="5123" r="38334" b="9890"/>
          <a:stretch/>
        </p:blipFill>
        <p:spPr>
          <a:xfrm>
            <a:off x="6867630" y="3401568"/>
            <a:ext cx="678560" cy="678560"/>
          </a:xfrm>
          <a:prstGeom prst="rect">
            <a:avLst/>
          </a:prstGeom>
        </p:spPr>
      </p:pic>
      <p:pic>
        <p:nvPicPr>
          <p:cNvPr id="21" name="Picture 20">
            <a:extLst>
              <a:ext uri="{FF2B5EF4-FFF2-40B4-BE49-F238E27FC236}">
                <a16:creationId xmlns:a16="http://schemas.microsoft.com/office/drawing/2014/main" id="{6177BBC9-B96A-4DA8-AE41-B376C3A08289}"/>
              </a:ext>
            </a:extLst>
          </p:cNvPr>
          <p:cNvPicPr>
            <a:picLocks noChangeAspect="1"/>
          </p:cNvPicPr>
          <p:nvPr/>
        </p:nvPicPr>
        <p:blipFill rotWithShape="1">
          <a:blip r:embed="rId3"/>
          <a:srcRect l="4779" t="4709" r="4165" b="4234"/>
          <a:stretch/>
        </p:blipFill>
        <p:spPr>
          <a:xfrm>
            <a:off x="7783612" y="1864745"/>
            <a:ext cx="857331" cy="857331"/>
          </a:xfrm>
          <a:prstGeom prst="rect">
            <a:avLst/>
          </a:prstGeom>
        </p:spPr>
      </p:pic>
    </p:spTree>
    <p:extLst>
      <p:ext uri="{BB962C8B-B14F-4D97-AF65-F5344CB8AC3E}">
        <p14:creationId xmlns:p14="http://schemas.microsoft.com/office/powerpoint/2010/main" val="30940311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E132EC7-E880-47B6-A860-995AFAC4C152}"/>
              </a:ext>
            </a:extLst>
          </p:cNvPr>
          <p:cNvSpPr txBox="1"/>
          <p:nvPr/>
        </p:nvSpPr>
        <p:spPr>
          <a:xfrm>
            <a:off x="932985" y="1756142"/>
            <a:ext cx="7278029" cy="1631216"/>
          </a:xfrm>
          <a:prstGeom prst="rect">
            <a:avLst/>
          </a:prstGeom>
          <a:noFill/>
        </p:spPr>
        <p:txBody>
          <a:bodyPr wrap="square" rtlCol="0">
            <a:spAutoFit/>
          </a:bodyPr>
          <a:lstStyle/>
          <a:p>
            <a:pPr algn="ctr"/>
            <a:r>
              <a:rPr lang="en-CA" sz="10000" b="1" spc="600" dirty="0"/>
              <a:t>SPORTS</a:t>
            </a:r>
          </a:p>
        </p:txBody>
      </p:sp>
    </p:spTree>
    <p:extLst>
      <p:ext uri="{BB962C8B-B14F-4D97-AF65-F5344CB8AC3E}">
        <p14:creationId xmlns:p14="http://schemas.microsoft.com/office/powerpoint/2010/main" val="1383573885"/>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511</TotalTime>
  <Words>3978</Words>
  <Application>Microsoft Office PowerPoint</Application>
  <PresentationFormat>On-screen Show (16:9)</PresentationFormat>
  <Paragraphs>424</Paragraphs>
  <Slides>43</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43</vt:i4>
      </vt:variant>
    </vt:vector>
  </HeadingPairs>
  <TitlesOfParts>
    <vt:vector size="49" baseType="lpstr">
      <vt:lpstr>Arial</vt:lpstr>
      <vt:lpstr>Calibri</vt:lpstr>
      <vt:lpstr>Calibri Light</vt:lpstr>
      <vt:lpstr>Segoe UI</vt:lpstr>
      <vt:lpstr>Verdana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Benjamin DOURTHE</dc:creator>
  <cp:lastModifiedBy>Benjamin DOURTHE</cp:lastModifiedBy>
  <cp:revision>64</cp:revision>
  <dcterms:created xsi:type="dcterms:W3CDTF">2019-04-05T22:57:48Z</dcterms:created>
  <dcterms:modified xsi:type="dcterms:W3CDTF">2020-05-30T20:52:19Z</dcterms:modified>
</cp:coreProperties>
</file>